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3"/>
  </p:notesMasterIdLst>
  <p:sldIdLst>
    <p:sldId id="358" r:id="rId2"/>
    <p:sldId id="368" r:id="rId3"/>
    <p:sldId id="364" r:id="rId4"/>
    <p:sldId id="299" r:id="rId5"/>
    <p:sldId id="369" r:id="rId6"/>
    <p:sldId id="300" r:id="rId7"/>
    <p:sldId id="302" r:id="rId8"/>
    <p:sldId id="264" r:id="rId9"/>
    <p:sldId id="261" r:id="rId10"/>
    <p:sldId id="262" r:id="rId11"/>
    <p:sldId id="257" r:id="rId12"/>
    <p:sldId id="263" r:id="rId13"/>
    <p:sldId id="265" r:id="rId14"/>
    <p:sldId id="258" r:id="rId15"/>
    <p:sldId id="309" r:id="rId16"/>
    <p:sldId id="282" r:id="rId17"/>
    <p:sldId id="289" r:id="rId18"/>
    <p:sldId id="310" r:id="rId19"/>
    <p:sldId id="313" r:id="rId20"/>
    <p:sldId id="314" r:id="rId21"/>
    <p:sldId id="315" r:id="rId22"/>
    <p:sldId id="317" r:id="rId23"/>
    <p:sldId id="319" r:id="rId24"/>
    <p:sldId id="320" r:id="rId25"/>
    <p:sldId id="372" r:id="rId26"/>
    <p:sldId id="269" r:id="rId27"/>
    <p:sldId id="270" r:id="rId28"/>
    <p:sldId id="271" r:id="rId29"/>
    <p:sldId id="375" r:id="rId30"/>
    <p:sldId id="273" r:id="rId31"/>
    <p:sldId id="274" r:id="rId32"/>
    <p:sldId id="275" r:id="rId33"/>
    <p:sldId id="276" r:id="rId34"/>
    <p:sldId id="277" r:id="rId35"/>
    <p:sldId id="278" r:id="rId36"/>
    <p:sldId id="279" r:id="rId37"/>
    <p:sldId id="326" r:id="rId38"/>
    <p:sldId id="367" r:id="rId39"/>
    <p:sldId id="330" r:id="rId40"/>
    <p:sldId id="361" r:id="rId41"/>
    <p:sldId id="384" r:id="rId42"/>
    <p:sldId id="362" r:id="rId43"/>
    <p:sldId id="363" r:id="rId44"/>
    <p:sldId id="385" r:id="rId45"/>
    <p:sldId id="333" r:id="rId46"/>
    <p:sldId id="386" r:id="rId47"/>
    <p:sldId id="334" r:id="rId48"/>
    <p:sldId id="335" r:id="rId49"/>
    <p:sldId id="338" r:id="rId50"/>
    <p:sldId id="339" r:id="rId51"/>
    <p:sldId id="340" r:id="rId52"/>
    <p:sldId id="341" r:id="rId53"/>
    <p:sldId id="342" r:id="rId54"/>
    <p:sldId id="343" r:id="rId55"/>
    <p:sldId id="344" r:id="rId56"/>
    <p:sldId id="345" r:id="rId57"/>
    <p:sldId id="346" r:id="rId58"/>
    <p:sldId id="347" r:id="rId59"/>
    <p:sldId id="351" r:id="rId60"/>
    <p:sldId id="352" r:id="rId61"/>
    <p:sldId id="353" r:id="rId62"/>
    <p:sldId id="403" r:id="rId63"/>
    <p:sldId id="404" r:id="rId64"/>
    <p:sldId id="405" r:id="rId65"/>
    <p:sldId id="406" r:id="rId66"/>
    <p:sldId id="407" r:id="rId67"/>
    <p:sldId id="399" r:id="rId68"/>
    <p:sldId id="393" r:id="rId69"/>
    <p:sldId id="394" r:id="rId70"/>
    <p:sldId id="392" r:id="rId71"/>
    <p:sldId id="355"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landa Fäh Vaucher" initials="JFV"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5" autoAdjust="0"/>
    <p:restoredTop sz="92922"/>
  </p:normalViewPr>
  <p:slideViewPr>
    <p:cSldViewPr>
      <p:cViewPr varScale="1">
        <p:scale>
          <a:sx n="71" d="100"/>
          <a:sy n="71" d="100"/>
        </p:scale>
        <p:origin x="130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6-29T15:53:00.344" idx="1">
    <p:pos x="3206" y="614"/>
    <p:text>Perpetrators und Persecutors nachschlagen und schauen, wenn er welches Wort verwendet!</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F59C37-3982-5641-B24B-775212B40845}" type="datetimeFigureOut">
              <a:rPr lang="en-US" smtClean="0"/>
              <a:t>9/6/2018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9E7824-B946-0246-829F-F15E1B40979A}" type="slidenum">
              <a:rPr lang="en-US" smtClean="0"/>
              <a:t>‹Nr.›</a:t>
            </a:fld>
            <a:endParaRPr lang="en-US"/>
          </a:p>
        </p:txBody>
      </p:sp>
    </p:spTree>
    <p:extLst>
      <p:ext uri="{BB962C8B-B14F-4D97-AF65-F5344CB8AC3E}">
        <p14:creationId xmlns:p14="http://schemas.microsoft.com/office/powerpoint/2010/main" val="682461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9E7824-B946-0246-829F-F15E1B40979A}" type="slidenum">
              <a:rPr lang="en-US" smtClean="0"/>
              <a:t>6</a:t>
            </a:fld>
            <a:endParaRPr lang="en-US"/>
          </a:p>
        </p:txBody>
      </p:sp>
    </p:spTree>
    <p:extLst>
      <p:ext uri="{BB962C8B-B14F-4D97-AF65-F5344CB8AC3E}">
        <p14:creationId xmlns:p14="http://schemas.microsoft.com/office/powerpoint/2010/main" val="2118719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a:ln/>
        </p:spPr>
      </p:sp>
      <p:sp>
        <p:nvSpPr>
          <p:cNvPr id="16486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
        <p:nvSpPr>
          <p:cNvPr id="164868"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atin typeface="Times New Roman" pitchFamily="18" charset="0"/>
              </a:rPr>
              <a:t>Phase 3 Treatment of Dissociative Disorders</a:t>
            </a:r>
          </a:p>
        </p:txBody>
      </p:sp>
      <p:sp>
        <p:nvSpPr>
          <p:cNvPr id="164869" name="Date Placeholder 4"/>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nl-NL">
                <a:latin typeface="Times New Roman" pitchFamily="18" charset="0"/>
              </a:rPr>
              <a:t>5 &amp; 6 juni, 2015</a:t>
            </a:r>
            <a:endParaRPr lang="en-US">
              <a:latin typeface="Times New Roman" pitchFamily="18" charset="0"/>
            </a:endParaRPr>
          </a:p>
        </p:txBody>
      </p:sp>
      <p:sp>
        <p:nvSpPr>
          <p:cNvPr id="164870" name="Footer Placeholder 5"/>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atin typeface="Times New Roman" pitchFamily="18" charset="0"/>
              </a:rPr>
              <a:t>Van der Hart &amp; Steele</a:t>
            </a:r>
          </a:p>
        </p:txBody>
      </p:sp>
      <p:sp>
        <p:nvSpPr>
          <p:cNvPr id="164871"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C924CC1-97EA-42EF-9FC1-40069042293B}" type="slidenum">
              <a:rPr lang="en-US" smtClean="0">
                <a:latin typeface="Times New Roman" pitchFamily="18" charset="0"/>
              </a:rPr>
              <a:pPr/>
              <a:t>70</a:t>
            </a:fld>
            <a:endParaRPr lang="en-US">
              <a:latin typeface="Times New Roman" pitchFamily="18" charset="0"/>
            </a:endParaRPr>
          </a:p>
        </p:txBody>
      </p:sp>
    </p:spTree>
    <p:extLst>
      <p:ext uri="{BB962C8B-B14F-4D97-AF65-F5344CB8AC3E}">
        <p14:creationId xmlns:p14="http://schemas.microsoft.com/office/powerpoint/2010/main" val="15250650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a:ln/>
        </p:spPr>
      </p:sp>
      <p:sp>
        <p:nvSpPr>
          <p:cNvPr id="19456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194564"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atin typeface="Times New Roman" pitchFamily="18" charset="0"/>
              </a:rPr>
              <a:t>Phase 3 Treatment of Dissociative Disorders</a:t>
            </a:r>
          </a:p>
        </p:txBody>
      </p:sp>
      <p:sp>
        <p:nvSpPr>
          <p:cNvPr id="194565" name="Date Placeholder 4"/>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nl-NL">
                <a:latin typeface="Times New Roman" pitchFamily="18" charset="0"/>
              </a:rPr>
              <a:t>5 &amp; 6 juni, 2015</a:t>
            </a:r>
            <a:endParaRPr lang="en-US">
              <a:latin typeface="Times New Roman" pitchFamily="18" charset="0"/>
            </a:endParaRPr>
          </a:p>
        </p:txBody>
      </p:sp>
      <p:sp>
        <p:nvSpPr>
          <p:cNvPr id="194566" name="Footer Placeholder 5"/>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atin typeface="Times New Roman" pitchFamily="18" charset="0"/>
              </a:rPr>
              <a:t>Van der Hart &amp; Steele</a:t>
            </a:r>
          </a:p>
        </p:txBody>
      </p:sp>
      <p:sp>
        <p:nvSpPr>
          <p:cNvPr id="194567"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FCF6A92-19AB-4CA5-90D1-F0900C2F69BC}" type="slidenum">
              <a:rPr lang="en-US" smtClean="0">
                <a:latin typeface="Times New Roman" pitchFamily="18" charset="0"/>
              </a:rPr>
              <a:pPr/>
              <a:t>71</a:t>
            </a:fld>
            <a:endParaRPr lang="en-US">
              <a:latin typeface="Times New Roman" pitchFamily="18" charset="0"/>
            </a:endParaRPr>
          </a:p>
        </p:txBody>
      </p:sp>
    </p:spTree>
    <p:extLst>
      <p:ext uri="{BB962C8B-B14F-4D97-AF65-F5344CB8AC3E}">
        <p14:creationId xmlns:p14="http://schemas.microsoft.com/office/powerpoint/2010/main" val="1284838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9E7824-B946-0246-829F-F15E1B40979A}" type="slidenum">
              <a:rPr lang="en-US" smtClean="0"/>
              <a:t>26</a:t>
            </a:fld>
            <a:endParaRPr lang="en-US"/>
          </a:p>
        </p:txBody>
      </p:sp>
    </p:spTree>
    <p:extLst>
      <p:ext uri="{BB962C8B-B14F-4D97-AF65-F5344CB8AC3E}">
        <p14:creationId xmlns:p14="http://schemas.microsoft.com/office/powerpoint/2010/main" val="102158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a:xfrm>
            <a:off x="1146175" y="687388"/>
            <a:ext cx="4565650" cy="3424237"/>
          </a:xfrm>
          <a:solidFill>
            <a:srgbClr val="FFFFFF"/>
          </a:solidFill>
          <a:ln w="12700"/>
        </p:spPr>
      </p:sp>
      <p:sp>
        <p:nvSpPr>
          <p:cNvPr id="157699" name="Rectangle 3"/>
          <p:cNvSpPr>
            <a:spLocks noGrp="1" noChangeArrowheads="1"/>
          </p:cNvSpPr>
          <p:nvPr>
            <p:ph type="body" idx="1"/>
          </p:nvPr>
        </p:nvSpPr>
        <p:spPr>
          <a:xfrm>
            <a:off x="914400" y="4341813"/>
            <a:ext cx="5029200" cy="411321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eaLnBrk="1" hangingPunct="1"/>
            <a:endParaRPr lang="nl-NL"/>
          </a:p>
        </p:txBody>
      </p:sp>
    </p:spTree>
    <p:extLst>
      <p:ext uri="{BB962C8B-B14F-4D97-AF65-F5344CB8AC3E}">
        <p14:creationId xmlns:p14="http://schemas.microsoft.com/office/powerpoint/2010/main" val="323601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atin typeface="Times New Roman" pitchFamily="18" charset="0"/>
              </a:rPr>
              <a:t>Phase 3 Treatment of Dissociative Disorders</a:t>
            </a:r>
          </a:p>
        </p:txBody>
      </p:sp>
      <p:sp>
        <p:nvSpPr>
          <p:cNvPr id="158723"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nl-NL">
                <a:latin typeface="Times New Roman" pitchFamily="18" charset="0"/>
              </a:rPr>
              <a:t>5 &amp; 6 juni, 2015</a:t>
            </a:r>
            <a:endParaRPr lang="en-US">
              <a:latin typeface="Times New Roman" pitchFamily="18" charset="0"/>
            </a:endParaRPr>
          </a:p>
        </p:txBody>
      </p:sp>
      <p:sp>
        <p:nvSpPr>
          <p:cNvPr id="158724"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atin typeface="Times New Roman" pitchFamily="18" charset="0"/>
              </a:rPr>
              <a:t>Van der Hart &amp; Steele</a:t>
            </a:r>
          </a:p>
        </p:txBody>
      </p:sp>
      <p:sp>
        <p:nvSpPr>
          <p:cNvPr id="15872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DFC2F98-8D9F-4EFC-B963-112972FFE994}" type="slidenum">
              <a:rPr lang="en-US" smtClean="0">
                <a:latin typeface="Times New Roman" pitchFamily="18" charset="0"/>
              </a:rPr>
              <a:pPr/>
              <a:t>60</a:t>
            </a:fld>
            <a:endParaRPr lang="en-US">
              <a:latin typeface="Times New Roman" pitchFamily="18" charset="0"/>
            </a:endParaRPr>
          </a:p>
        </p:txBody>
      </p:sp>
      <p:sp>
        <p:nvSpPr>
          <p:cNvPr id="158726" name="Rectangle 2"/>
          <p:cNvSpPr>
            <a:spLocks noGrp="1" noRot="1" noChangeAspect="1" noChangeArrowheads="1" noTextEdit="1"/>
          </p:cNvSpPr>
          <p:nvPr>
            <p:ph type="sldImg"/>
          </p:nvPr>
        </p:nvSpPr>
        <p:spPr>
          <a:xfrm>
            <a:off x="1146175" y="687388"/>
            <a:ext cx="4567238" cy="3424237"/>
          </a:xfrm>
          <a:ln/>
        </p:spPr>
      </p:sp>
      <p:sp>
        <p:nvSpPr>
          <p:cNvPr id="158727" name="Rectangle 3"/>
          <p:cNvSpPr>
            <a:spLocks noGrp="1" noChangeArrowheads="1"/>
          </p:cNvSpPr>
          <p:nvPr>
            <p:ph type="body" idx="1"/>
          </p:nvPr>
        </p:nvSpPr>
        <p:spPr>
          <a:xfrm>
            <a:off x="914400" y="4341813"/>
            <a:ext cx="5029200" cy="411321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nl-NL"/>
          </a:p>
        </p:txBody>
      </p:sp>
    </p:spTree>
    <p:extLst>
      <p:ext uri="{BB962C8B-B14F-4D97-AF65-F5344CB8AC3E}">
        <p14:creationId xmlns:p14="http://schemas.microsoft.com/office/powerpoint/2010/main" val="1694539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atin typeface="Times New Roman" pitchFamily="18" charset="0"/>
              </a:rPr>
              <a:t>Phase 3 Treatment of Dissociative Disorders</a:t>
            </a:r>
          </a:p>
        </p:txBody>
      </p:sp>
      <p:sp>
        <p:nvSpPr>
          <p:cNvPr id="159747"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nl-NL">
                <a:latin typeface="Times New Roman" pitchFamily="18" charset="0"/>
              </a:rPr>
              <a:t>5 &amp; 6 juni, 2015</a:t>
            </a:r>
            <a:endParaRPr lang="en-US">
              <a:latin typeface="Times New Roman" pitchFamily="18" charset="0"/>
            </a:endParaRPr>
          </a:p>
        </p:txBody>
      </p:sp>
      <p:sp>
        <p:nvSpPr>
          <p:cNvPr id="159748"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atin typeface="Times New Roman" pitchFamily="18" charset="0"/>
              </a:rPr>
              <a:t>Van der Hart &amp; Steele</a:t>
            </a:r>
          </a:p>
        </p:txBody>
      </p:sp>
      <p:sp>
        <p:nvSpPr>
          <p:cNvPr id="15974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6C7CB61-F893-4E49-ABBB-C08F955BE641}" type="slidenum">
              <a:rPr lang="en-US" smtClean="0">
                <a:latin typeface="Times New Roman" pitchFamily="18" charset="0"/>
              </a:rPr>
              <a:pPr/>
              <a:t>61</a:t>
            </a:fld>
            <a:endParaRPr lang="en-US">
              <a:latin typeface="Times New Roman" pitchFamily="18" charset="0"/>
            </a:endParaRPr>
          </a:p>
        </p:txBody>
      </p:sp>
      <p:sp>
        <p:nvSpPr>
          <p:cNvPr id="159750" name="Rectangle 2"/>
          <p:cNvSpPr>
            <a:spLocks noGrp="1" noRot="1" noChangeAspect="1" noChangeArrowheads="1" noTextEdit="1"/>
          </p:cNvSpPr>
          <p:nvPr>
            <p:ph type="sldImg"/>
          </p:nvPr>
        </p:nvSpPr>
        <p:spPr>
          <a:xfrm>
            <a:off x="1146175" y="687388"/>
            <a:ext cx="4567238" cy="3424237"/>
          </a:xfrm>
          <a:ln/>
        </p:spPr>
      </p:sp>
      <p:sp>
        <p:nvSpPr>
          <p:cNvPr id="159751" name="Rectangle 3"/>
          <p:cNvSpPr>
            <a:spLocks noGrp="1" noChangeArrowheads="1"/>
          </p:cNvSpPr>
          <p:nvPr>
            <p:ph type="body" idx="1"/>
          </p:nvPr>
        </p:nvSpPr>
        <p:spPr>
          <a:xfrm>
            <a:off x="914400" y="4341813"/>
            <a:ext cx="5029200" cy="411321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nl-NL"/>
          </a:p>
        </p:txBody>
      </p:sp>
    </p:spTree>
    <p:extLst>
      <p:ext uri="{BB962C8B-B14F-4D97-AF65-F5344CB8AC3E}">
        <p14:creationId xmlns:p14="http://schemas.microsoft.com/office/powerpoint/2010/main" val="1299803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a:ln/>
        </p:spPr>
      </p:sp>
      <p:sp>
        <p:nvSpPr>
          <p:cNvPr id="17305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173060"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atin typeface="Times New Roman" pitchFamily="18" charset="0"/>
              </a:rPr>
              <a:t>Phase 3 Treatment of Dissociative Disorders</a:t>
            </a:r>
          </a:p>
        </p:txBody>
      </p:sp>
      <p:sp>
        <p:nvSpPr>
          <p:cNvPr id="173061" name="Date Placeholder 4"/>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nl-NL">
                <a:latin typeface="Times New Roman" pitchFamily="18" charset="0"/>
              </a:rPr>
              <a:t>5 &amp; 6 juni, 2015</a:t>
            </a:r>
            <a:endParaRPr lang="en-US">
              <a:latin typeface="Times New Roman" pitchFamily="18" charset="0"/>
            </a:endParaRPr>
          </a:p>
        </p:txBody>
      </p:sp>
      <p:sp>
        <p:nvSpPr>
          <p:cNvPr id="173062" name="Footer Placeholder 5"/>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atin typeface="Times New Roman" pitchFamily="18" charset="0"/>
              </a:rPr>
              <a:t>Van der Hart &amp; Steele</a:t>
            </a:r>
          </a:p>
        </p:txBody>
      </p:sp>
      <p:sp>
        <p:nvSpPr>
          <p:cNvPr id="173063"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1365B0D-9046-4737-A40B-6C46D82F51D3}" type="slidenum">
              <a:rPr lang="en-US" smtClean="0">
                <a:latin typeface="Times New Roman" pitchFamily="18" charset="0"/>
              </a:rPr>
              <a:pPr/>
              <a:t>65</a:t>
            </a:fld>
            <a:endParaRPr lang="en-US">
              <a:latin typeface="Times New Roman" pitchFamily="18" charset="0"/>
            </a:endParaRPr>
          </a:p>
        </p:txBody>
      </p:sp>
    </p:spTree>
    <p:extLst>
      <p:ext uri="{BB962C8B-B14F-4D97-AF65-F5344CB8AC3E}">
        <p14:creationId xmlns:p14="http://schemas.microsoft.com/office/powerpoint/2010/main" val="1183894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a:ln/>
        </p:spPr>
      </p:sp>
      <p:sp>
        <p:nvSpPr>
          <p:cNvPr id="17408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174084"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atin typeface="Times New Roman" pitchFamily="18" charset="0"/>
              </a:rPr>
              <a:t>Phase 3 Treatment of Dissociative Disorders</a:t>
            </a:r>
          </a:p>
        </p:txBody>
      </p:sp>
      <p:sp>
        <p:nvSpPr>
          <p:cNvPr id="174085" name="Date Placeholder 4"/>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nl-NL">
                <a:latin typeface="Times New Roman" pitchFamily="18" charset="0"/>
              </a:rPr>
              <a:t>5 &amp; 6 juni, 2015</a:t>
            </a:r>
            <a:endParaRPr lang="en-US">
              <a:latin typeface="Times New Roman" pitchFamily="18" charset="0"/>
            </a:endParaRPr>
          </a:p>
        </p:txBody>
      </p:sp>
      <p:sp>
        <p:nvSpPr>
          <p:cNvPr id="174086" name="Footer Placeholder 5"/>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atin typeface="Times New Roman" pitchFamily="18" charset="0"/>
              </a:rPr>
              <a:t>Van der Hart &amp; Steele</a:t>
            </a:r>
          </a:p>
        </p:txBody>
      </p:sp>
      <p:sp>
        <p:nvSpPr>
          <p:cNvPr id="174087"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E5245E5-ECBB-4960-B832-F1982BF53C9F}" type="slidenum">
              <a:rPr lang="en-US" smtClean="0">
                <a:latin typeface="Times New Roman" pitchFamily="18" charset="0"/>
              </a:rPr>
              <a:pPr/>
              <a:t>66</a:t>
            </a:fld>
            <a:endParaRPr lang="en-US">
              <a:latin typeface="Times New Roman" pitchFamily="18" charset="0"/>
            </a:endParaRPr>
          </a:p>
        </p:txBody>
      </p:sp>
    </p:spTree>
    <p:extLst>
      <p:ext uri="{BB962C8B-B14F-4D97-AF65-F5344CB8AC3E}">
        <p14:creationId xmlns:p14="http://schemas.microsoft.com/office/powerpoint/2010/main" val="784946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a:ln/>
        </p:spPr>
      </p:sp>
      <p:sp>
        <p:nvSpPr>
          <p:cNvPr id="16998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169988"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atin typeface="Times New Roman" pitchFamily="18" charset="0"/>
              </a:rPr>
              <a:t>Phase 3 Treatment of Dissociative Disorders</a:t>
            </a:r>
          </a:p>
        </p:txBody>
      </p:sp>
      <p:sp>
        <p:nvSpPr>
          <p:cNvPr id="169989" name="Date Placeholder 4"/>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nl-NL">
                <a:latin typeface="Times New Roman" pitchFamily="18" charset="0"/>
              </a:rPr>
              <a:t>5 &amp; 6 juni, 2015</a:t>
            </a:r>
            <a:endParaRPr lang="en-US">
              <a:latin typeface="Times New Roman" pitchFamily="18" charset="0"/>
            </a:endParaRPr>
          </a:p>
        </p:txBody>
      </p:sp>
      <p:sp>
        <p:nvSpPr>
          <p:cNvPr id="169990" name="Footer Placeholder 5"/>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atin typeface="Times New Roman" pitchFamily="18" charset="0"/>
              </a:rPr>
              <a:t>Van der Hart &amp; Steele</a:t>
            </a:r>
          </a:p>
        </p:txBody>
      </p:sp>
      <p:sp>
        <p:nvSpPr>
          <p:cNvPr id="169991"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3389CAC-C44B-4508-A84D-C5E6946FCD0B}" type="slidenum">
              <a:rPr lang="en-US" smtClean="0">
                <a:latin typeface="Times New Roman" pitchFamily="18" charset="0"/>
              </a:rPr>
              <a:pPr/>
              <a:t>68</a:t>
            </a:fld>
            <a:endParaRPr lang="en-US">
              <a:latin typeface="Times New Roman" pitchFamily="18" charset="0"/>
            </a:endParaRPr>
          </a:p>
        </p:txBody>
      </p:sp>
    </p:spTree>
    <p:extLst>
      <p:ext uri="{BB962C8B-B14F-4D97-AF65-F5344CB8AC3E}">
        <p14:creationId xmlns:p14="http://schemas.microsoft.com/office/powerpoint/2010/main" val="132608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a:ln/>
        </p:spPr>
      </p:sp>
      <p:sp>
        <p:nvSpPr>
          <p:cNvPr id="17101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171012"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atin typeface="Times New Roman" pitchFamily="18" charset="0"/>
              </a:rPr>
              <a:t>Phase 3 Treatment of Dissociative Disorders</a:t>
            </a:r>
          </a:p>
        </p:txBody>
      </p:sp>
      <p:sp>
        <p:nvSpPr>
          <p:cNvPr id="171013" name="Date Placeholder 4"/>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nl-NL">
                <a:latin typeface="Times New Roman" pitchFamily="18" charset="0"/>
              </a:rPr>
              <a:t>5 &amp; 6 juni, 2015</a:t>
            </a:r>
            <a:endParaRPr lang="en-US">
              <a:latin typeface="Times New Roman" pitchFamily="18" charset="0"/>
            </a:endParaRPr>
          </a:p>
        </p:txBody>
      </p:sp>
      <p:sp>
        <p:nvSpPr>
          <p:cNvPr id="171014" name="Footer Placeholder 5"/>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atin typeface="Times New Roman" pitchFamily="18" charset="0"/>
              </a:rPr>
              <a:t>Van der Hart &amp; Steele</a:t>
            </a:r>
          </a:p>
        </p:txBody>
      </p:sp>
      <p:sp>
        <p:nvSpPr>
          <p:cNvPr id="171015"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95C4648-D03A-40D3-9A49-DB2BEB5EE4AF}" type="slidenum">
              <a:rPr lang="en-US" smtClean="0">
                <a:latin typeface="Times New Roman" pitchFamily="18" charset="0"/>
              </a:rPr>
              <a:pPr/>
              <a:t>69</a:t>
            </a:fld>
            <a:endParaRPr lang="en-US">
              <a:latin typeface="Times New Roman" pitchFamily="18" charset="0"/>
            </a:endParaRPr>
          </a:p>
        </p:txBody>
      </p:sp>
    </p:spTree>
    <p:extLst>
      <p:ext uri="{BB962C8B-B14F-4D97-AF65-F5344CB8AC3E}">
        <p14:creationId xmlns:p14="http://schemas.microsoft.com/office/powerpoint/2010/main" val="13090281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0B835C5-3AAC-4FA7-B510-01F9D960FD4C}" type="datetimeFigureOut">
              <a:rPr lang="en-US" smtClean="0"/>
              <a:pPr/>
              <a:t>9/6/2018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E63B539-28F4-45BC-9823-9A926EBE0DCB}" type="slidenum">
              <a:rPr lang="en-US" smtClean="0"/>
              <a:pPr/>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B835C5-3AAC-4FA7-B510-01F9D960FD4C}"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3B539-28F4-45BC-9823-9A926EBE0DC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90B835C5-3AAC-4FA7-B510-01F9D960FD4C}" type="datetimeFigureOut">
              <a:rPr lang="en-US" smtClean="0"/>
              <a:pPr/>
              <a:t>9/6/2018</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E63B539-28F4-45BC-9823-9A926EBE0DC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B835C5-3AAC-4FA7-B510-01F9D960FD4C}"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3B539-28F4-45BC-9823-9A926EBE0DC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0B835C5-3AAC-4FA7-B510-01F9D960FD4C}" type="datetimeFigureOut">
              <a:rPr lang="en-US" smtClean="0"/>
              <a:pPr/>
              <a:t>9/6/2018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FE63B539-28F4-45BC-9823-9A926EBE0DCB}" type="slidenum">
              <a:rPr lang="en-US" smtClean="0"/>
              <a:pPr/>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0B835C5-3AAC-4FA7-B510-01F9D960FD4C}" type="datetimeFigureOut">
              <a:rPr lang="en-US" smtClean="0"/>
              <a:pPr/>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3B539-28F4-45BC-9823-9A926EBE0DC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0B835C5-3AAC-4FA7-B510-01F9D960FD4C}" type="datetimeFigureOut">
              <a:rPr lang="en-US" smtClean="0"/>
              <a:pPr/>
              <a:t>9/6/2018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63B539-28F4-45BC-9823-9A926EBE0DC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0B835C5-3AAC-4FA7-B510-01F9D960FD4C}" type="datetimeFigureOut">
              <a:rPr lang="en-US" smtClean="0"/>
              <a:pPr/>
              <a:t>9/6/2018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63B539-28F4-45BC-9823-9A926EBE0DC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0B835C5-3AAC-4FA7-B510-01F9D960FD4C}" type="datetimeFigureOut">
              <a:rPr lang="en-US" smtClean="0"/>
              <a:pPr/>
              <a:t>9/6/2018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FE63B539-28F4-45BC-9823-9A926EBE0DC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0B835C5-3AAC-4FA7-B510-01F9D960FD4C}" type="datetimeFigureOut">
              <a:rPr lang="en-US" smtClean="0"/>
              <a:pPr/>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3B539-28F4-45BC-9823-9A926EBE0DC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90B835C5-3AAC-4FA7-B510-01F9D960FD4C}" type="datetimeFigureOut">
              <a:rPr lang="en-US" smtClean="0"/>
              <a:pPr/>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3B539-28F4-45BC-9823-9A926EBE0DCB}" type="slidenum">
              <a:rPr lang="en-US" smtClean="0"/>
              <a:pPr/>
              <a:t>‹Nr.›</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0B835C5-3AAC-4FA7-B510-01F9D960FD4C}" type="datetimeFigureOut">
              <a:rPr lang="en-US" smtClean="0"/>
              <a:pPr/>
              <a:t>9/6/2018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E63B539-28F4-45BC-9823-9A926EBE0DC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CH" dirty="0"/>
              <a:t>EMDR Behandlung Bei Komplex-trauma</a:t>
            </a:r>
          </a:p>
        </p:txBody>
      </p:sp>
      <p:sp>
        <p:nvSpPr>
          <p:cNvPr id="3" name="Subtitle 2"/>
          <p:cNvSpPr>
            <a:spLocks noGrp="1"/>
          </p:cNvSpPr>
          <p:nvPr>
            <p:ph type="subTitle" idx="1"/>
          </p:nvPr>
        </p:nvSpPr>
        <p:spPr/>
        <p:txBody>
          <a:bodyPr>
            <a:normAutofit fontScale="70000" lnSpcReduction="20000"/>
          </a:bodyPr>
          <a:lstStyle/>
          <a:p>
            <a:r>
              <a:rPr lang="de-CH" dirty="0"/>
              <a:t>Roger M. Solomon </a:t>
            </a:r>
            <a:r>
              <a:rPr lang="de-CH" dirty="0" err="1"/>
              <a:t>Ph.D</a:t>
            </a:r>
            <a:r>
              <a:rPr lang="de-CH" dirty="0"/>
              <a:t>.</a:t>
            </a:r>
          </a:p>
          <a:p>
            <a:r>
              <a:rPr lang="de-CH" dirty="0"/>
              <a:t>Mit speziellem Dank an Onno van der Hart, Kathy Martin, Anne </a:t>
            </a:r>
            <a:r>
              <a:rPr lang="de-CH" dirty="0" err="1"/>
              <a:t>Suokos</a:t>
            </a:r>
            <a:r>
              <a:rPr lang="de-CH" dirty="0"/>
              <a:t>, Kathy Steele, Anabel Gonzales, </a:t>
            </a:r>
            <a:r>
              <a:rPr lang="de-CH" dirty="0" err="1"/>
              <a:t>and</a:t>
            </a:r>
            <a:r>
              <a:rPr lang="de-CH" dirty="0"/>
              <a:t> Dolores </a:t>
            </a:r>
            <a:r>
              <a:rPr lang="de-CH" dirty="0" err="1"/>
              <a:t>Mosquera</a:t>
            </a:r>
            <a:r>
              <a:rPr lang="de-CH" dirty="0"/>
              <a:t>, deren wundervolle, innovative Arbeit in diese Präsentation eingeflochten ist</a:t>
            </a:r>
          </a:p>
        </p:txBody>
      </p:sp>
    </p:spTree>
    <p:extLst>
      <p:ext uri="{BB962C8B-B14F-4D97-AF65-F5344CB8AC3E}">
        <p14:creationId xmlns:p14="http://schemas.microsoft.com/office/powerpoint/2010/main" val="1475133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a:t>Innere Konferenz</a:t>
            </a:r>
          </a:p>
        </p:txBody>
      </p:sp>
      <p:sp>
        <p:nvSpPr>
          <p:cNvPr id="3" name="Content Placeholder 2"/>
          <p:cNvSpPr>
            <a:spLocks noGrp="1"/>
          </p:cNvSpPr>
          <p:nvPr>
            <p:ph idx="1"/>
          </p:nvPr>
        </p:nvSpPr>
        <p:spPr/>
        <p:txBody>
          <a:bodyPr/>
          <a:lstStyle/>
          <a:p>
            <a:r>
              <a:rPr lang="de-CH" dirty="0"/>
              <a:t>Im ersten Versuch werden Sie nicht alle Anteile identifizieren können.   </a:t>
            </a:r>
          </a:p>
          <a:p>
            <a:r>
              <a:rPr lang="de-CH" dirty="0"/>
              <a:t>Das bedeutet nicht, dass Ihnen eine Fähigkeit fehlt; das liegt an der Dissoziation und an der Phobie des ANP oder der EPs. Einige Anteile werden sich Ihnen (und/oder dem ANP) lange Zeit nicht zu erkennen geben.</a:t>
            </a:r>
          </a:p>
          <a:p>
            <a:endParaRPr lang="de-CH" dirty="0"/>
          </a:p>
        </p:txBody>
      </p:sp>
    </p:spTree>
    <p:extLst>
      <p:ext uri="{BB962C8B-B14F-4D97-AF65-F5344CB8AC3E}">
        <p14:creationId xmlns:p14="http://schemas.microsoft.com/office/powerpoint/2010/main" val="2674052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280160"/>
          </a:xfrm>
          <a:solidFill>
            <a:schemeClr val="accent2"/>
          </a:solidFill>
        </p:spPr>
        <p:txBody>
          <a:bodyPr>
            <a:normAutofit fontScale="90000"/>
          </a:bodyPr>
          <a:lstStyle/>
          <a:p>
            <a:pPr>
              <a:defRPr/>
            </a:pPr>
            <a:br>
              <a:rPr lang="de-CH" sz="2800" dirty="0"/>
            </a:br>
            <a:br>
              <a:rPr lang="de-CH" sz="2800" dirty="0"/>
            </a:br>
            <a:r>
              <a:rPr lang="de-CH" sz="2800" dirty="0"/>
              <a:t>Instruktion für die Innere Konferenz (George Frazier)</a:t>
            </a:r>
            <a:br>
              <a:rPr lang="de-CH" sz="2800" dirty="0"/>
            </a:br>
            <a:endParaRPr lang="de-CH" dirty="0"/>
          </a:p>
        </p:txBody>
      </p:sp>
      <p:sp>
        <p:nvSpPr>
          <p:cNvPr id="17411" name="Content Placeholder 2"/>
          <p:cNvSpPr>
            <a:spLocks noGrp="1"/>
          </p:cNvSpPr>
          <p:nvPr>
            <p:ph idx="1"/>
          </p:nvPr>
        </p:nvSpPr>
        <p:spPr>
          <a:xfrm>
            <a:off x="457200" y="1600200"/>
            <a:ext cx="7467600" cy="4873625"/>
          </a:xfrm>
        </p:spPr>
        <p:txBody>
          <a:bodyPr>
            <a:normAutofit lnSpcReduction="10000"/>
          </a:bodyPr>
          <a:lstStyle/>
          <a:p>
            <a:pPr>
              <a:lnSpc>
                <a:spcPct val="80000"/>
              </a:lnSpc>
            </a:pPr>
            <a:r>
              <a:rPr lang="de-CH" dirty="0"/>
              <a:t>Beginnen Sie mit dem sicheren Ort</a:t>
            </a:r>
          </a:p>
          <a:p>
            <a:r>
              <a:rPr lang="de-CH" b="1" i="1" dirty="0"/>
              <a:t>Verlassen Sie jetzt Ihren sicheren Ort und lassen Sie ein Bild von einem speziellen Raum in Ihrem Geist entstehen. Dieser Raum ist freundlich. In diesem Raum kann Ihnen kein Leid zugefügt werden. Im Raum ist ein Tisch. Vielleicht ist es ein Konferenzraum mit einem Konferenztisch. Der Tisch ist aussergewöhnlich. Er kann so gross oder so klein sein wie es für Sie passt, mit so wenig oder vielen Stühlen wie nötig. Wenn Sie in Ihrem Geist den Raum mit einem Tisch sehen, nicken Sie.</a:t>
            </a:r>
            <a:endParaRPr lang="de-CH"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sz="4000" dirty="0"/>
              <a:t>Innere Konferenz</a:t>
            </a:r>
            <a:endParaRPr lang="de-CH" dirty="0"/>
          </a:p>
        </p:txBody>
      </p:sp>
      <p:sp>
        <p:nvSpPr>
          <p:cNvPr id="3" name="Content Placeholder 2"/>
          <p:cNvSpPr>
            <a:spLocks noGrp="1"/>
          </p:cNvSpPr>
          <p:nvPr>
            <p:ph idx="1"/>
          </p:nvPr>
        </p:nvSpPr>
        <p:spPr/>
        <p:txBody>
          <a:bodyPr>
            <a:normAutofit fontScale="92500" lnSpcReduction="20000"/>
          </a:bodyPr>
          <a:lstStyle/>
          <a:p>
            <a:r>
              <a:rPr lang="de-CH" dirty="0"/>
              <a:t>(Nachdem Sie als Therapeut das Zeichen dafür erhalten haben, dass der Tisch erstellt ist): </a:t>
            </a:r>
            <a:r>
              <a:rPr lang="de-CH" b="1" i="1" dirty="0"/>
              <a:t>Stellen Sie sich jetzt vor, dass Sie in diesen Raum gehen. Wählen Sie einen Stuhl beim Tisch, gehen Sie hin und setzen Sie sich. Zeigen Sie mir mit einem Nicken, wenn Sie dort sitzen.</a:t>
            </a:r>
          </a:p>
          <a:p>
            <a:r>
              <a:rPr lang="de-CH" dirty="0"/>
              <a:t>(Nach dem Nicken): </a:t>
            </a:r>
            <a:r>
              <a:rPr lang="de-CH" b="1" i="1" dirty="0"/>
              <a:t>Bitten Sie jetzt alle verschiedenen Anteile von Ihnen, in den Raum zu kommen und Platz zu nehmen. Falls sie nicht am Tisch sitzen können, können sie vielleicht an den Seiten des Raumes stehen oder vielleicht gehen sie in einen angrenzen-den Raum. Wenn alle da sind, lassen Sie mich wissen, wen und was Sie sehen.</a:t>
            </a:r>
          </a:p>
        </p:txBody>
      </p:sp>
    </p:spTree>
    <p:extLst>
      <p:ext uri="{BB962C8B-B14F-4D97-AF65-F5344CB8AC3E}">
        <p14:creationId xmlns:p14="http://schemas.microsoft.com/office/powerpoint/2010/main" val="3416260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a:t>Begegnungsstätte</a:t>
            </a:r>
          </a:p>
        </p:txBody>
      </p:sp>
      <p:sp>
        <p:nvSpPr>
          <p:cNvPr id="3" name="Content Placeholder 2"/>
          <p:cNvSpPr>
            <a:spLocks noGrp="1"/>
          </p:cNvSpPr>
          <p:nvPr>
            <p:ph idx="1"/>
          </p:nvPr>
        </p:nvSpPr>
        <p:spPr/>
        <p:txBody>
          <a:bodyPr/>
          <a:lstStyle/>
          <a:p>
            <a:r>
              <a:rPr lang="de-CH" dirty="0"/>
              <a:t>Viele Personen bevorzugen eine “Begegnungsstätte” welche im Freien ist, nahe beim Strand, in den Bergen, und haben eine Abneigung gegen Räume und Tische.</a:t>
            </a:r>
          </a:p>
          <a:p>
            <a:r>
              <a:rPr lang="de-CH" dirty="0"/>
              <a:t>Daher kann der Begriff “Begegnungsstätte” nützlicher sein</a:t>
            </a:r>
          </a:p>
        </p:txBody>
      </p:sp>
    </p:spTree>
    <p:extLst>
      <p:ext uri="{BB962C8B-B14F-4D97-AF65-F5344CB8AC3E}">
        <p14:creationId xmlns:p14="http://schemas.microsoft.com/office/powerpoint/2010/main" val="158748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defRPr/>
            </a:pPr>
            <a:r>
              <a:rPr lang="de-CH" dirty="0"/>
              <a:t>Begegnungsstätte</a:t>
            </a:r>
            <a:endParaRPr lang="en-US" dirty="0"/>
          </a:p>
        </p:txBody>
      </p:sp>
      <p:sp>
        <p:nvSpPr>
          <p:cNvPr id="18435" name="Rectangle 3"/>
          <p:cNvSpPr>
            <a:spLocks noGrp="1" noChangeArrowheads="1"/>
          </p:cNvSpPr>
          <p:nvPr>
            <p:ph idx="1"/>
          </p:nvPr>
        </p:nvSpPr>
        <p:spPr>
          <a:xfrm>
            <a:off x="533400" y="2209800"/>
            <a:ext cx="8382000" cy="4648200"/>
          </a:xfrm>
          <a:noFill/>
        </p:spPr>
        <p:txBody>
          <a:bodyPr>
            <a:normAutofit lnSpcReduction="10000"/>
          </a:bodyPr>
          <a:lstStyle/>
          <a:p>
            <a:pPr>
              <a:lnSpc>
                <a:spcPct val="90000"/>
              </a:lnSpc>
            </a:pPr>
            <a:r>
              <a:rPr lang="de-CH" dirty="0"/>
              <a:t>Kann sich über die Zeit verändern. Kann z. B. zu einem Garten werden.</a:t>
            </a:r>
          </a:p>
          <a:p>
            <a:pPr>
              <a:lnSpc>
                <a:spcPct val="90000"/>
              </a:lnSpc>
            </a:pPr>
            <a:r>
              <a:rPr lang="de-CH" dirty="0"/>
              <a:t>Festzustellen, wer in der Begegnungsstätte ist </a:t>
            </a:r>
            <a:br>
              <a:rPr lang="de-CH" dirty="0"/>
            </a:br>
            <a:r>
              <a:rPr lang="de-CH" dirty="0"/>
              <a:t>und wer nicht, ist bei jeder Intervention am </a:t>
            </a:r>
            <a:br>
              <a:rPr lang="de-CH" dirty="0"/>
            </a:br>
            <a:r>
              <a:rPr lang="de-CH" dirty="0"/>
              <a:t>Tisch eine wichtige klinische Information. </a:t>
            </a:r>
          </a:p>
          <a:p>
            <a:pPr>
              <a:lnSpc>
                <a:spcPct val="90000"/>
              </a:lnSpc>
            </a:pPr>
            <a:r>
              <a:rPr lang="de-CH" dirty="0"/>
              <a:t>Falls notwendig, stellen Sie Grundregeln auf, </a:t>
            </a:r>
            <a:br>
              <a:rPr lang="de-CH" dirty="0"/>
            </a:br>
            <a:r>
              <a:rPr lang="de-CH" dirty="0"/>
              <a:t>damit in diesem Raum niemand Schaden nimmt</a:t>
            </a:r>
          </a:p>
          <a:p>
            <a:pPr>
              <a:lnSpc>
                <a:spcPct val="90000"/>
              </a:lnSpc>
            </a:pPr>
            <a:r>
              <a:rPr lang="de-CH" dirty="0"/>
              <a:t>Falls notwendig, verwenden Sie Behälter-Techniken für Anteile, hinsichtlich welcher ANP phobisch ist</a:t>
            </a:r>
            <a:br>
              <a:rPr lang="de-CH" dirty="0"/>
            </a:br>
            <a:r>
              <a:rPr lang="de-CH" dirty="0"/>
              <a:t>(z. B. Täter-imitierende Anteile). Zum Beispiel </a:t>
            </a:r>
            <a:br>
              <a:rPr lang="de-CH" dirty="0"/>
            </a:br>
            <a:r>
              <a:rPr lang="de-CH" dirty="0"/>
              <a:t>kann der Anteil nur in einem angrenzenden </a:t>
            </a:r>
            <a:br>
              <a:rPr lang="de-CH" dirty="0"/>
            </a:br>
            <a:r>
              <a:rPr lang="de-CH" dirty="0"/>
              <a:t>abgeschlossenen Raum sein, der schallisoliert ist </a:t>
            </a:r>
            <a:br>
              <a:rPr lang="de-CH" dirty="0"/>
            </a:br>
            <a:r>
              <a:rPr lang="de-CH" dirty="0"/>
              <a:t>und mit einem Einweg-Spiegel versehen ist</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a:t>Begegnungsstätte</a:t>
            </a:r>
            <a:endParaRPr lang="en-US" dirty="0"/>
          </a:p>
        </p:txBody>
      </p:sp>
      <p:sp>
        <p:nvSpPr>
          <p:cNvPr id="3" name="Content Placeholder 2"/>
          <p:cNvSpPr>
            <a:spLocks noGrp="1"/>
          </p:cNvSpPr>
          <p:nvPr>
            <p:ph idx="1"/>
          </p:nvPr>
        </p:nvSpPr>
        <p:spPr/>
        <p:txBody>
          <a:bodyPr>
            <a:normAutofit fontScale="92500"/>
          </a:bodyPr>
          <a:lstStyle/>
          <a:p>
            <a:r>
              <a:rPr lang="de-CH" dirty="0"/>
              <a:t>Beurteilen Sie das klinische Bild bezüglich:</a:t>
            </a:r>
          </a:p>
          <a:p>
            <a:r>
              <a:rPr lang="de-CH" dirty="0"/>
              <a:t>Phobien zwischen den Anteilen</a:t>
            </a:r>
          </a:p>
          <a:p>
            <a:r>
              <a:rPr lang="de-CH" dirty="0"/>
              <a:t>Aufgaben/Funktionen der Anteile</a:t>
            </a:r>
          </a:p>
          <a:p>
            <a:r>
              <a:rPr lang="de-CH" dirty="0"/>
              <a:t>Grad des Ko-Bewusstseins zwischen den Anteilen</a:t>
            </a:r>
          </a:p>
          <a:p>
            <a:r>
              <a:rPr lang="de-CH" dirty="0"/>
              <a:t>Zeitliche Orientierung </a:t>
            </a:r>
          </a:p>
          <a:p>
            <a:r>
              <a:rPr lang="de-CH" dirty="0"/>
              <a:t>Grad des Mitgefühls des ANP hinsichtlich der EPs</a:t>
            </a:r>
          </a:p>
          <a:p>
            <a:r>
              <a:rPr lang="de-CH" dirty="0"/>
              <a:t>Kognitive Irrtümer</a:t>
            </a:r>
          </a:p>
          <a:p>
            <a:r>
              <a:rPr lang="de-CH" dirty="0"/>
              <a:t>Welches die beschützenden Anteile sind</a:t>
            </a:r>
          </a:p>
          <a:p>
            <a:r>
              <a:rPr lang="de-CH" dirty="0"/>
              <a:t>Toleranzfenster (jeder EP hat sein eigenes Fenster)</a:t>
            </a:r>
          </a:p>
          <a:p>
            <a:r>
              <a:rPr lang="de-CH" dirty="0"/>
              <a:t>Wie ANP das System stabilisieren kann</a:t>
            </a:r>
          </a:p>
        </p:txBody>
      </p:sp>
    </p:spTree>
    <p:extLst>
      <p:ext uri="{BB962C8B-B14F-4D97-AF65-F5344CB8AC3E}">
        <p14:creationId xmlns:p14="http://schemas.microsoft.com/office/powerpoint/2010/main" val="779165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490" name="Rectangle 2"/>
          <p:cNvSpPr>
            <a:spLocks noGrp="1" noChangeArrowheads="1"/>
          </p:cNvSpPr>
          <p:nvPr>
            <p:ph type="title"/>
          </p:nvPr>
        </p:nvSpPr>
        <p:spPr>
          <a:xfrm>
            <a:off x="457200" y="-228600"/>
            <a:ext cx="8229600" cy="1371600"/>
          </a:xfrm>
        </p:spPr>
        <p:txBody>
          <a:bodyPr/>
          <a:lstStyle/>
          <a:p>
            <a:r>
              <a:rPr lang="en-US" b="1" dirty="0" err="1">
                <a:solidFill>
                  <a:srgbClr val="B3482F"/>
                </a:solidFill>
              </a:rPr>
              <a:t>Wie</a:t>
            </a:r>
            <a:r>
              <a:rPr lang="en-US" b="1" dirty="0">
                <a:solidFill>
                  <a:srgbClr val="B3482F"/>
                </a:solidFill>
              </a:rPr>
              <a:t> </a:t>
            </a:r>
            <a:r>
              <a:rPr lang="en-US" b="1" dirty="0" err="1">
                <a:solidFill>
                  <a:srgbClr val="B3482F"/>
                </a:solidFill>
              </a:rPr>
              <a:t>mit</a:t>
            </a:r>
            <a:r>
              <a:rPr lang="en-US" b="1" dirty="0">
                <a:solidFill>
                  <a:srgbClr val="B3482F"/>
                </a:solidFill>
              </a:rPr>
              <a:t> “</a:t>
            </a:r>
            <a:r>
              <a:rPr lang="en-US" b="1" dirty="0" err="1">
                <a:solidFill>
                  <a:srgbClr val="B3482F"/>
                </a:solidFill>
              </a:rPr>
              <a:t>Anteilen</a:t>
            </a:r>
            <a:r>
              <a:rPr lang="en-US" b="1" dirty="0">
                <a:solidFill>
                  <a:srgbClr val="B3482F"/>
                </a:solidFill>
              </a:rPr>
              <a:t>” </a:t>
            </a:r>
            <a:r>
              <a:rPr lang="en-US" b="1" dirty="0" err="1">
                <a:solidFill>
                  <a:srgbClr val="B3482F"/>
                </a:solidFill>
              </a:rPr>
              <a:t>arbeiten</a:t>
            </a:r>
            <a:endParaRPr lang="en-US" b="1" dirty="0">
              <a:solidFill>
                <a:srgbClr val="B3482F"/>
              </a:solidFill>
            </a:endParaRPr>
          </a:p>
        </p:txBody>
      </p:sp>
      <p:sp>
        <p:nvSpPr>
          <p:cNvPr id="703491" name="Rectangle 3"/>
          <p:cNvSpPr>
            <a:spLocks noGrp="1" noChangeArrowheads="1"/>
          </p:cNvSpPr>
          <p:nvPr>
            <p:ph type="body" idx="1"/>
          </p:nvPr>
        </p:nvSpPr>
        <p:spPr>
          <a:xfrm>
            <a:off x="304800" y="1143000"/>
            <a:ext cx="7924800" cy="5715000"/>
          </a:xfrm>
        </p:spPr>
        <p:txBody>
          <a:bodyPr>
            <a:normAutofit fontScale="92500" lnSpcReduction="10000"/>
          </a:bodyPr>
          <a:lstStyle/>
          <a:p>
            <a:pPr>
              <a:lnSpc>
                <a:spcPct val="80000"/>
              </a:lnSpc>
            </a:pPr>
            <a:endParaRPr lang="de-CH" sz="2800" dirty="0"/>
          </a:p>
          <a:p>
            <a:pPr>
              <a:lnSpc>
                <a:spcPct val="80000"/>
              </a:lnSpc>
            </a:pPr>
            <a:r>
              <a:rPr lang="de-CH" sz="2800" dirty="0"/>
              <a:t>Bevorzugen Sie keine Anteile</a:t>
            </a:r>
          </a:p>
          <a:p>
            <a:pPr>
              <a:lnSpc>
                <a:spcPct val="80000"/>
              </a:lnSpc>
            </a:pPr>
            <a:r>
              <a:rPr lang="de-CH" sz="2800" dirty="0"/>
              <a:t>Versuchen Sie nicht, Anteile “los zu werden” oder zu verbannen</a:t>
            </a:r>
          </a:p>
          <a:p>
            <a:pPr>
              <a:lnSpc>
                <a:spcPct val="80000"/>
              </a:lnSpc>
            </a:pPr>
            <a:r>
              <a:rPr lang="de-CH" sz="2800" dirty="0"/>
              <a:t>Unterschätzen Sie nicht den Grad der Nicht-realisierung und lassen Sie sich nicht darin fangen</a:t>
            </a:r>
          </a:p>
          <a:p>
            <a:pPr>
              <a:lnSpc>
                <a:spcPct val="80000"/>
              </a:lnSpc>
            </a:pPr>
            <a:r>
              <a:rPr lang="de-CH" sz="2800" dirty="0"/>
              <a:t>Seien Sie sich der “Trance-Logik” bewusst – konkretes, unlogisches Denken</a:t>
            </a:r>
          </a:p>
          <a:p>
            <a:pPr>
              <a:lnSpc>
                <a:spcPct val="80000"/>
              </a:lnSpc>
            </a:pPr>
            <a:r>
              <a:rPr lang="de-CH" sz="2800" dirty="0"/>
              <a:t>Seien Sie empathisch mit dem EP bezüglich seiner derzeitigen Situation</a:t>
            </a:r>
          </a:p>
          <a:p>
            <a:pPr>
              <a:lnSpc>
                <a:spcPct val="80000"/>
              </a:lnSpc>
            </a:pPr>
            <a:r>
              <a:rPr lang="de-CH" sz="2800" dirty="0"/>
              <a:t>Erzwingen Sie keine Veränderung oder Integration</a:t>
            </a:r>
          </a:p>
          <a:p>
            <a:pPr>
              <a:lnSpc>
                <a:spcPct val="80000"/>
              </a:lnSpc>
            </a:pPr>
            <a:r>
              <a:rPr lang="de-CH" sz="2800" dirty="0"/>
              <a:t>Lassen Sie Anteile andern Anteilen gegenüber keine Vorwürfe machen für die Probleme im Leben des Klienten</a:t>
            </a:r>
          </a:p>
          <a:p>
            <a:pPr>
              <a:lnSpc>
                <a:spcPct val="80000"/>
              </a:lnSpc>
            </a:pPr>
            <a:r>
              <a:rPr lang="de-CH" sz="2800" dirty="0"/>
              <a:t>Seien Sie vorsichtig mit der Sprache, welche dem Klienten zu verstehen geben könnten, er sei tatsächlich gespalten. Es ist eine Person, ein Gehirn, mit verschiedenen Anteilen</a:t>
            </a:r>
          </a:p>
        </p:txBody>
      </p:sp>
    </p:spTree>
    <p:extLst>
      <p:ext uri="{BB962C8B-B14F-4D97-AF65-F5344CB8AC3E}">
        <p14:creationId xmlns:p14="http://schemas.microsoft.com/office/powerpoint/2010/main" val="393688929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a:xfrm>
            <a:off x="0" y="0"/>
            <a:ext cx="9144000" cy="1066800"/>
          </a:xfrm>
        </p:spPr>
        <p:txBody>
          <a:bodyPr/>
          <a:lstStyle/>
          <a:p>
            <a:r>
              <a:rPr lang="de-CH" dirty="0">
                <a:solidFill>
                  <a:srgbClr val="B3482F"/>
                </a:solidFill>
              </a:rPr>
              <a:t>Wichtig</a:t>
            </a:r>
            <a:r>
              <a:rPr lang="en-US" b="1" dirty="0">
                <a:solidFill>
                  <a:srgbClr val="B3482F"/>
                </a:solidFill>
              </a:rPr>
              <a:t>:</a:t>
            </a:r>
          </a:p>
        </p:txBody>
      </p:sp>
      <p:sp>
        <p:nvSpPr>
          <p:cNvPr id="705539" name="Rectangle 3"/>
          <p:cNvSpPr>
            <a:spLocks noGrp="1" noChangeArrowheads="1"/>
          </p:cNvSpPr>
          <p:nvPr>
            <p:ph idx="1"/>
          </p:nvPr>
        </p:nvSpPr>
        <p:spPr>
          <a:xfrm>
            <a:off x="228600" y="1219200"/>
            <a:ext cx="7620000" cy="5410200"/>
          </a:xfrm>
        </p:spPr>
        <p:txBody>
          <a:bodyPr>
            <a:normAutofit fontScale="92500"/>
          </a:bodyPr>
          <a:lstStyle/>
          <a:p>
            <a:pPr>
              <a:lnSpc>
                <a:spcPct val="90000"/>
              </a:lnSpc>
              <a:buFont typeface="Monotype Sorts" pitchFamily="2" charset="2"/>
              <a:buNone/>
            </a:pPr>
            <a:r>
              <a:rPr lang="de-CH" sz="2400" b="1" dirty="0"/>
              <a:t>Zuerst und vor allem muss </a:t>
            </a:r>
            <a:r>
              <a:rPr lang="de-CH" sz="2400" b="1" i="1" dirty="0"/>
              <a:t>jede</a:t>
            </a:r>
            <a:r>
              <a:rPr lang="de-CH" sz="2400" b="1" dirty="0"/>
              <a:t> Intervention das direkte und indirekte Ziel haben, die Realisation und Integration zu einer Gesamtperson zu unterstützen</a:t>
            </a:r>
          </a:p>
          <a:p>
            <a:pPr>
              <a:lnSpc>
                <a:spcPct val="90000"/>
              </a:lnSpc>
            </a:pPr>
            <a:endParaRPr lang="de-CH" sz="2400" dirty="0"/>
          </a:p>
          <a:p>
            <a:pPr>
              <a:lnSpc>
                <a:spcPct val="90000"/>
              </a:lnSpc>
            </a:pPr>
            <a:r>
              <a:rPr lang="de-CH" sz="2400" dirty="0"/>
              <a:t>Der Therapeut ist ein Vorbild, wie auf adaptive Weise, mit dissoziativen Anteilen umgegangen werden kann</a:t>
            </a:r>
          </a:p>
          <a:p>
            <a:pPr>
              <a:lnSpc>
                <a:spcPct val="90000"/>
              </a:lnSpc>
            </a:pPr>
            <a:r>
              <a:rPr lang="de-CH" sz="2400" dirty="0"/>
              <a:t>Hilft dem Klienten als Einheit teilzunehmen an und mehr Bewusstheit über ihre/seine regulativen Bedürfnisse zu haben</a:t>
            </a:r>
          </a:p>
          <a:p>
            <a:pPr>
              <a:lnSpc>
                <a:spcPct val="90000"/>
              </a:lnSpc>
            </a:pPr>
            <a:r>
              <a:rPr lang="de-CH" sz="2400" dirty="0"/>
              <a:t>Hilft den Anteilen zu kommunizieren, ohne dass sie auf Selbstverletzung oder interne Drohungen zurückgreifen müssen</a:t>
            </a:r>
          </a:p>
          <a:p>
            <a:pPr>
              <a:lnSpc>
                <a:spcPct val="90000"/>
              </a:lnSpc>
            </a:pPr>
            <a:r>
              <a:rPr lang="de-CH" sz="2400" dirty="0"/>
              <a:t>Hilft dem Klienten zu verstehen, dass jeder Anteil wichtige Funktionen und eine Bedeutung hat</a:t>
            </a:r>
          </a:p>
          <a:p>
            <a:pPr>
              <a:lnSpc>
                <a:spcPct val="90000"/>
              </a:lnSpc>
            </a:pPr>
            <a:r>
              <a:rPr lang="de-CH" sz="2400" dirty="0"/>
              <a:t>Versichert allen Anteilen, dass sie in der Therapie berücksichtigt und nicht ignoriert werden</a:t>
            </a:r>
            <a:endParaRPr lang="de-CH" sz="2000" dirty="0"/>
          </a:p>
        </p:txBody>
      </p:sp>
    </p:spTree>
    <p:extLst>
      <p:ext uri="{BB962C8B-B14F-4D97-AF65-F5344CB8AC3E}">
        <p14:creationId xmlns:p14="http://schemas.microsoft.com/office/powerpoint/2010/main" val="49236276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CH" dirty="0"/>
              <a:t>mit “Anteilen” arbeiten</a:t>
            </a:r>
          </a:p>
        </p:txBody>
      </p:sp>
      <p:sp>
        <p:nvSpPr>
          <p:cNvPr id="3" name="Content Placeholder 2"/>
          <p:cNvSpPr>
            <a:spLocks noGrp="1"/>
          </p:cNvSpPr>
          <p:nvPr>
            <p:ph idx="1"/>
          </p:nvPr>
        </p:nvSpPr>
        <p:spPr/>
        <p:txBody>
          <a:bodyPr>
            <a:normAutofit fontScale="85000" lnSpcReduction="10000"/>
          </a:bodyPr>
          <a:lstStyle/>
          <a:p>
            <a:r>
              <a:rPr lang="de-CH" dirty="0"/>
              <a:t>Die Funktion oder den Nutzen eines Anteil (”Was ist gut daran…”) zu ermitteln kann den EP dazu bringen, über seine Aufgabe nachzudenken anstatt sie einfach auszuführen, was ein höheres Denkniveau bedeutet und eine breitere Perspektive hineinbringt</a:t>
            </a:r>
          </a:p>
          <a:p>
            <a:r>
              <a:rPr lang="de-CH" dirty="0"/>
              <a:t>Eine gute Aussage beim Folgen des Anteils ist “Das ist eine wichtige Aufgabe” oder “wie geistreich” der Anteil war beim Herausfindens einer Möglichkeit, wie er mit der wahrgenommenen Gefahr umgehen konnte </a:t>
            </a:r>
          </a:p>
          <a:p>
            <a:r>
              <a:rPr lang="de-CH" dirty="0"/>
              <a:t>Arbeite darauf hin, dass EP und ANP erkennen können, dass ”gute Arbeit” geleistet wurde (z. B. durch Rückhalten von Erinnerungen, damit die Person sich mit ihrem normalen Alltag beschäftigen konnte)</a:t>
            </a:r>
          </a:p>
        </p:txBody>
      </p:sp>
    </p:spTree>
    <p:extLst>
      <p:ext uri="{BB962C8B-B14F-4D97-AF65-F5344CB8AC3E}">
        <p14:creationId xmlns:p14="http://schemas.microsoft.com/office/powerpoint/2010/main" val="528784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CH" dirty="0"/>
              <a:t>Die Frage des Nutzens</a:t>
            </a:r>
            <a:br>
              <a:rPr lang="de-CH" dirty="0"/>
            </a:br>
            <a:r>
              <a:rPr lang="de-CH" sz="1600" dirty="0"/>
              <a:t>(Kathy Martin/Jim </a:t>
            </a:r>
            <a:r>
              <a:rPr lang="de-CH" sz="1600" dirty="0" err="1"/>
              <a:t>Knipe</a:t>
            </a:r>
            <a:r>
              <a:rPr lang="de-CH" sz="1600" dirty="0"/>
              <a:t>)</a:t>
            </a:r>
          </a:p>
        </p:txBody>
      </p:sp>
      <p:sp>
        <p:nvSpPr>
          <p:cNvPr id="3" name="Content Placeholder 2"/>
          <p:cNvSpPr>
            <a:spLocks noGrp="1"/>
          </p:cNvSpPr>
          <p:nvPr>
            <p:ph idx="1"/>
          </p:nvPr>
        </p:nvSpPr>
        <p:spPr/>
        <p:txBody>
          <a:bodyPr>
            <a:normAutofit fontScale="92500" lnSpcReduction="20000"/>
          </a:bodyPr>
          <a:lstStyle/>
          <a:p>
            <a:r>
              <a:rPr lang="de-CH" dirty="0"/>
              <a:t>Wenn ein Anteil seine Aufgabe erfüllt und aktiviert ist, hat er keinen Zugang zu adaptiven Informationen, so dass der Fortschritt schwierig sein kann</a:t>
            </a:r>
          </a:p>
          <a:p>
            <a:r>
              <a:rPr lang="de-CH" dirty="0"/>
              <a:t>Fragen Sie “</a:t>
            </a:r>
            <a:r>
              <a:rPr lang="de-CH" b="1" i="1" dirty="0"/>
              <a:t>Was ist der Nutzen für Sie und Ihre gesamte Person, dass Sie diese Aufgabe genau jetzt erfüllen? </a:t>
            </a:r>
          </a:p>
          <a:p>
            <a:r>
              <a:rPr lang="de-CH" dirty="0"/>
              <a:t>Oder “</a:t>
            </a:r>
            <a:r>
              <a:rPr lang="de-CH" b="1" i="1" dirty="0"/>
              <a:t>Welchen Nutzen für Sie und Ihre gesamte Person gab es durch die Entwicklung dieser Aufgabe damals, in Zeiten von Gefahr?”</a:t>
            </a:r>
            <a:endParaRPr lang="de-CH" dirty="0"/>
          </a:p>
          <a:p>
            <a:r>
              <a:rPr lang="de-CH" dirty="0"/>
              <a:t>Falls es viel </a:t>
            </a:r>
            <a:r>
              <a:rPr lang="de-CH" dirty="0" err="1"/>
              <a:t>Getrenntheit</a:t>
            </a:r>
            <a:r>
              <a:rPr lang="de-CH" dirty="0"/>
              <a:t> gibt, fragen Sie: </a:t>
            </a:r>
            <a:r>
              <a:rPr lang="de-CH" b="1" i="1" dirty="0"/>
              <a:t>“Welchen Nutzen hat Ihre gesamte Person durch Ihre interne Erfahrung, dass Sie nicht Teil dieser gesamten Persönlichkeit sind?”.</a:t>
            </a:r>
          </a:p>
          <a:p>
            <a:endParaRPr lang="de-CH" b="1" i="1" dirty="0"/>
          </a:p>
        </p:txBody>
      </p:sp>
    </p:spTree>
    <p:extLst>
      <p:ext uri="{BB962C8B-B14F-4D97-AF65-F5344CB8AC3E}">
        <p14:creationId xmlns:p14="http://schemas.microsoft.com/office/powerpoint/2010/main" val="981218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1 EMDR: </a:t>
            </a:r>
            <a:r>
              <a:rPr lang="en-US" dirty="0" err="1"/>
              <a:t>Anamnese</a:t>
            </a:r>
            <a:endParaRPr lang="en-US" dirty="0"/>
          </a:p>
        </p:txBody>
      </p:sp>
      <p:sp>
        <p:nvSpPr>
          <p:cNvPr id="3" name="Content Placeholder 2"/>
          <p:cNvSpPr>
            <a:spLocks noGrp="1"/>
          </p:cNvSpPr>
          <p:nvPr>
            <p:ph sz="quarter" idx="1"/>
          </p:nvPr>
        </p:nvSpPr>
        <p:spPr/>
        <p:txBody>
          <a:bodyPr/>
          <a:lstStyle/>
          <a:p>
            <a:r>
              <a:rPr lang="de-CH" dirty="0"/>
              <a:t>Seien Sie vorsichtig, gehen Sie langsam vor</a:t>
            </a:r>
          </a:p>
          <a:p>
            <a:r>
              <a:rPr lang="de-CH" dirty="0"/>
              <a:t>Dosieren Sie die Anamnese indem Sie während der Anamnese Stabilisierungsübungen anbieten und  aktiv an der therapeutischen Beziehung arbeiten</a:t>
            </a:r>
          </a:p>
          <a:p>
            <a:endParaRPr lang="de-CH" dirty="0"/>
          </a:p>
          <a:p>
            <a:endParaRPr lang="de-CH" dirty="0"/>
          </a:p>
        </p:txBody>
      </p:sp>
    </p:spTree>
    <p:extLst>
      <p:ext uri="{BB962C8B-B14F-4D97-AF65-F5344CB8AC3E}">
        <p14:creationId xmlns:p14="http://schemas.microsoft.com/office/powerpoint/2010/main" val="1383970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CH" sz="2800" dirty="0"/>
              <a:t>Die Funktion/Den Nutzen verstehen erhöht das Mitgefühl</a:t>
            </a:r>
          </a:p>
        </p:txBody>
      </p:sp>
      <p:sp>
        <p:nvSpPr>
          <p:cNvPr id="3" name="Content Placeholder 2"/>
          <p:cNvSpPr>
            <a:spLocks noGrp="1"/>
          </p:cNvSpPr>
          <p:nvPr>
            <p:ph idx="1"/>
          </p:nvPr>
        </p:nvSpPr>
        <p:spPr/>
        <p:txBody>
          <a:bodyPr>
            <a:normAutofit/>
          </a:bodyPr>
          <a:lstStyle/>
          <a:p>
            <a:r>
              <a:rPr lang="de-CH" dirty="0"/>
              <a:t>Verringert die Phobie von ANP hinsichtlich EP, so dass ANP EP beim Prozessieren von Erinnerungen begleiten kann</a:t>
            </a:r>
          </a:p>
          <a:p>
            <a:r>
              <a:rPr lang="de-CH" dirty="0"/>
              <a:t>Hilft ANP zu verstehen, dass EP einen guten Grund hatte, sich zu entwickeln, um mit überflutenden Situationen umzugehen (die Wichtigkeit seiner Aufgabe)</a:t>
            </a:r>
          </a:p>
          <a:p>
            <a:r>
              <a:rPr lang="de-CH" dirty="0"/>
              <a:t>Hilft ANP oder kritischen Anteilen die Perspektive von jüngeren Anteilen zu verstehen, welche nicht die Ressourcen hatten mit dem umzugehen, was geschah</a:t>
            </a:r>
          </a:p>
        </p:txBody>
      </p:sp>
    </p:spTree>
    <p:extLst>
      <p:ext uri="{BB962C8B-B14F-4D97-AF65-F5344CB8AC3E}">
        <p14:creationId xmlns:p14="http://schemas.microsoft.com/office/powerpoint/2010/main" val="1912897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CH" dirty="0"/>
              <a:t>Entwicklung von Mitgefühl</a:t>
            </a:r>
          </a:p>
        </p:txBody>
      </p:sp>
      <p:sp>
        <p:nvSpPr>
          <p:cNvPr id="3" name="Content Placeholder 2"/>
          <p:cNvSpPr>
            <a:spLocks noGrp="1"/>
          </p:cNvSpPr>
          <p:nvPr>
            <p:ph idx="1"/>
          </p:nvPr>
        </p:nvSpPr>
        <p:spPr/>
        <p:txBody>
          <a:bodyPr>
            <a:normAutofit fontScale="92500"/>
          </a:bodyPr>
          <a:lstStyle/>
          <a:p>
            <a:r>
              <a:rPr lang="de-CH" dirty="0"/>
              <a:t>Verringere die Phobie von ANP hinsichtlich EP</a:t>
            </a:r>
          </a:p>
          <a:p>
            <a:r>
              <a:rPr lang="de-CH" dirty="0"/>
              <a:t>Steigere die Fähigkeit von ANP die Stabilisierung zu unterstützen, wenn ein EP aktiviert ist</a:t>
            </a:r>
          </a:p>
          <a:p>
            <a:r>
              <a:rPr lang="de-CH" dirty="0"/>
              <a:t>Verbessere die  Kommunikation und Kooperation innerhalb des Systems</a:t>
            </a:r>
          </a:p>
          <a:p>
            <a:r>
              <a:rPr lang="de-CH" dirty="0"/>
              <a:t>Helfe ANP zu verstehen, warum das EP entwickelt wurde – es half ein </a:t>
            </a:r>
            <a:r>
              <a:rPr lang="de-CH" dirty="0" err="1"/>
              <a:t>Überlebensprobem</a:t>
            </a:r>
            <a:r>
              <a:rPr lang="de-CH" dirty="0"/>
              <a:t> zu lösen und befähigte ANP, im Alltag zu funktionieren.</a:t>
            </a:r>
          </a:p>
          <a:p>
            <a:r>
              <a:rPr lang="de-CH" dirty="0"/>
              <a:t>“Was fühlen Sie hinsichtlich eine kleinen Anteils von Ihnen, der immer noch leidet/alleine ist/Angst hat...?”</a:t>
            </a:r>
          </a:p>
        </p:txBody>
      </p:sp>
    </p:spTree>
    <p:extLst>
      <p:ext uri="{BB962C8B-B14F-4D97-AF65-F5344CB8AC3E}">
        <p14:creationId xmlns:p14="http://schemas.microsoft.com/office/powerpoint/2010/main" val="809130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CH" dirty="0"/>
              <a:t>Zeitliche Orientierung</a:t>
            </a:r>
          </a:p>
        </p:txBody>
      </p:sp>
      <p:sp>
        <p:nvSpPr>
          <p:cNvPr id="3" name="Content Placeholder 2"/>
          <p:cNvSpPr>
            <a:spLocks noGrp="1"/>
          </p:cNvSpPr>
          <p:nvPr>
            <p:ph idx="1"/>
          </p:nvPr>
        </p:nvSpPr>
        <p:spPr/>
        <p:txBody>
          <a:bodyPr>
            <a:normAutofit fontScale="92500" lnSpcReduction="20000"/>
          </a:bodyPr>
          <a:lstStyle/>
          <a:p>
            <a:r>
              <a:rPr lang="de-CH" dirty="0"/>
              <a:t>Die am stärksten stabilisierende Intervention für Anteile/Erinnerungen, welche in der Zeit des leben</a:t>
            </a:r>
          </a:p>
          <a:p>
            <a:r>
              <a:rPr lang="de-CH" dirty="0"/>
              <a:t>Definitionsgemäss ist PTBS ein Fehlen der zeitlichen Orientierung – EPs erleben Ereignisse aus der Vergangenheit, ohne zu wissen, dass die Gefahr vorbei ist</a:t>
            </a:r>
          </a:p>
          <a:p>
            <a:r>
              <a:rPr lang="de-CH" dirty="0"/>
              <a:t>Zeitliche Orientierung ist die Fähigkeit zu wissen, dass Erinnerungen in der Vergangenheit liegen, selbst wenn somatische, affektive und traumatische Information aktiviert ist</a:t>
            </a:r>
          </a:p>
          <a:p>
            <a:r>
              <a:rPr lang="de-CH" dirty="0"/>
              <a:t>Diese adaptive Information muss beiden, also ANP und EP, bewusst sein (auch wenn EP dies nicht glauben mag)</a:t>
            </a:r>
          </a:p>
        </p:txBody>
      </p:sp>
    </p:spTree>
    <p:extLst>
      <p:ext uri="{BB962C8B-B14F-4D97-AF65-F5344CB8AC3E}">
        <p14:creationId xmlns:p14="http://schemas.microsoft.com/office/powerpoint/2010/main" val="1776926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a:t>Zeitliche Orientierung</a:t>
            </a:r>
          </a:p>
        </p:txBody>
      </p:sp>
      <p:sp>
        <p:nvSpPr>
          <p:cNvPr id="3" name="Content Placeholder 2"/>
          <p:cNvSpPr>
            <a:spLocks noGrp="1"/>
          </p:cNvSpPr>
          <p:nvPr>
            <p:ph idx="1"/>
          </p:nvPr>
        </p:nvSpPr>
        <p:spPr/>
        <p:txBody>
          <a:bodyPr>
            <a:normAutofit/>
          </a:bodyPr>
          <a:lstStyle/>
          <a:p>
            <a:r>
              <a:rPr lang="de-CH" dirty="0"/>
              <a:t>Vollständige zeitliche Orientierung wird erst dann erreicht, wenn genug traumatisches Material verarbeitet wurde</a:t>
            </a:r>
          </a:p>
          <a:p>
            <a:r>
              <a:rPr lang="de-CH" dirty="0"/>
              <a:t>Weil EPs weiterhin getriggert werden können, muss der Therapeut in der Behandlung durchgehend Interventionen zur zeitlichen Orientierung anwenden</a:t>
            </a:r>
          </a:p>
          <a:p>
            <a:r>
              <a:rPr lang="de-CH" dirty="0"/>
              <a:t>Haben Sie viele Techniken zur zeitlichen Orientierung in ihrem Handwerkskoffer.</a:t>
            </a:r>
          </a:p>
        </p:txBody>
      </p:sp>
    </p:spTree>
    <p:extLst>
      <p:ext uri="{BB962C8B-B14F-4D97-AF65-F5344CB8AC3E}">
        <p14:creationId xmlns:p14="http://schemas.microsoft.com/office/powerpoint/2010/main" val="1576981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a:t>Zeitliche Orientierung</a:t>
            </a:r>
            <a:endParaRPr lang="en-US" dirty="0"/>
          </a:p>
        </p:txBody>
      </p:sp>
      <p:sp>
        <p:nvSpPr>
          <p:cNvPr id="3" name="Content Placeholder 2"/>
          <p:cNvSpPr>
            <a:spLocks noGrp="1"/>
          </p:cNvSpPr>
          <p:nvPr>
            <p:ph idx="1"/>
          </p:nvPr>
        </p:nvSpPr>
        <p:spPr/>
        <p:txBody>
          <a:bodyPr>
            <a:normAutofit fontScale="92500" lnSpcReduction="10000"/>
          </a:bodyPr>
          <a:lstStyle/>
          <a:p>
            <a:r>
              <a:rPr lang="de-CH" dirty="0"/>
              <a:t>Betrachten Sie die Grösse der Hand, des Körpers, die momentane Grösse im Gegensatz zur Grösse, welche der EP fühlt</a:t>
            </a:r>
          </a:p>
          <a:p>
            <a:r>
              <a:rPr lang="de-CH" dirty="0"/>
              <a:t>Wie alt sind Sie heute?</a:t>
            </a:r>
          </a:p>
          <a:p>
            <a:r>
              <a:rPr lang="de-CH" dirty="0"/>
              <a:t>Wer hat den Führerausweis, stellt Checks aus, geht zur Arbeit…</a:t>
            </a:r>
          </a:p>
          <a:p>
            <a:r>
              <a:rPr lang="de-CH" dirty="0"/>
              <a:t>“Haben Sie mich als Kind gekannt?”</a:t>
            </a:r>
          </a:p>
          <a:p>
            <a:r>
              <a:rPr lang="de-CH" dirty="0"/>
              <a:t>“Wie alt sind Ihre Eltern heute?”</a:t>
            </a:r>
          </a:p>
          <a:p>
            <a:r>
              <a:rPr lang="de-CH" dirty="0"/>
              <a:t>“Wo leben Sie heute”</a:t>
            </a:r>
          </a:p>
          <a:p>
            <a:r>
              <a:rPr lang="de-CH" dirty="0"/>
              <a:t>“Was können Sie heute machen, was Sie nicht machen konnten, als Sie jung waren? (Fahrzeug fahren, eigene Entscheidungen treffen, Kochen, selbst Eltern sein, eigenes Geld besitzen…)</a:t>
            </a:r>
          </a:p>
        </p:txBody>
      </p:sp>
    </p:spTree>
    <p:extLst>
      <p:ext uri="{BB962C8B-B14F-4D97-AF65-F5344CB8AC3E}">
        <p14:creationId xmlns:p14="http://schemas.microsoft.com/office/powerpoint/2010/main" val="210172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r>
              <a:rPr lang="de-CH" dirty="0"/>
              <a:t>Der Einsatz von Augen-bewegungen (ABW) in der Vorbereitungsphase</a:t>
            </a:r>
          </a:p>
        </p:txBody>
      </p:sp>
      <p:sp>
        <p:nvSpPr>
          <p:cNvPr id="3" name="Content Placeholder 2"/>
          <p:cNvSpPr>
            <a:spLocks noGrp="1"/>
          </p:cNvSpPr>
          <p:nvPr>
            <p:ph sz="quarter" idx="1"/>
          </p:nvPr>
        </p:nvSpPr>
        <p:spPr/>
        <p:txBody>
          <a:bodyPr>
            <a:normAutofit fontScale="92500" lnSpcReduction="20000"/>
          </a:bodyPr>
          <a:lstStyle/>
          <a:p>
            <a:r>
              <a:rPr lang="de-CH" dirty="0"/>
              <a:t>Kann auf verschiedene Arten genutzt werden, um “adaptive Informationen” zu fördern, z. B. positive Gefühle, Verbindungen, Erkenntnisse und Verständnis, “Momente des Triumphes”, zeitliche Orientierung und Mitgefühl</a:t>
            </a:r>
          </a:p>
          <a:p>
            <a:r>
              <a:rPr lang="de-CH" dirty="0"/>
              <a:t>Kann Verbindungen von adaptiven Informationen verbessern und Gedächtnisnetzwerke öffnen</a:t>
            </a:r>
          </a:p>
          <a:p>
            <a:r>
              <a:rPr lang="de-CH" dirty="0"/>
              <a:t>Langsamere und kürzere Sets von BLS nutzen, um Assoziationen zu begrenzen</a:t>
            </a:r>
          </a:p>
          <a:p>
            <a:r>
              <a:rPr lang="de-CH" dirty="0"/>
              <a:t>Achtung, Achtung, Achtung, dass die BLS den Patienten nicht aus seinem Toleranzfenster bringt</a:t>
            </a:r>
          </a:p>
          <a:p>
            <a:r>
              <a:rPr lang="de-CH" dirty="0"/>
              <a:t>Bewerten Sie die Auswirkung jedes einzelnen Sets von BLS</a:t>
            </a:r>
          </a:p>
        </p:txBody>
      </p:sp>
    </p:spTree>
    <p:extLst>
      <p:ext uri="{BB962C8B-B14F-4D97-AF65-F5344CB8AC3E}">
        <p14:creationId xmlns:p14="http://schemas.microsoft.com/office/powerpoint/2010/main" val="1219828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eaLnBrk="1" fontAlgn="auto" hangingPunct="1">
              <a:spcAft>
                <a:spcPts val="0"/>
              </a:spcAft>
              <a:defRPr/>
            </a:pPr>
            <a:r>
              <a:rPr lang="de-CH" dirty="0">
                <a:solidFill>
                  <a:schemeClr val="tx2">
                    <a:tint val="100000"/>
                    <a:satMod val="250000"/>
                  </a:schemeClr>
                </a:solidFill>
              </a:rPr>
              <a:t>Umgang mit Täter-Nachahmern</a:t>
            </a:r>
          </a:p>
        </p:txBody>
      </p:sp>
      <p:sp>
        <p:nvSpPr>
          <p:cNvPr id="50179" name="2 Marcador de contenido"/>
          <p:cNvSpPr>
            <a:spLocks noGrp="1"/>
          </p:cNvSpPr>
          <p:nvPr>
            <p:ph idx="1"/>
          </p:nvPr>
        </p:nvSpPr>
        <p:spPr>
          <a:xfrm>
            <a:off x="457200" y="1600200"/>
            <a:ext cx="7467600" cy="4873625"/>
          </a:xfrm>
        </p:spPr>
        <p:txBody>
          <a:bodyPr/>
          <a:lstStyle/>
          <a:p>
            <a:pPr>
              <a:lnSpc>
                <a:spcPct val="80000"/>
              </a:lnSpc>
            </a:pPr>
            <a:r>
              <a:rPr lang="de-CH" sz="2600" dirty="0"/>
              <a:t>Die dissoziativen Anteile, welche Täter-imitierende Anteile sind, </a:t>
            </a:r>
            <a:r>
              <a:rPr lang="de-CH" dirty="0"/>
              <a:t>rufen bei den anderen Anteilen die stärksten </a:t>
            </a:r>
            <a:r>
              <a:rPr lang="de-CH" sz="2600" dirty="0"/>
              <a:t>Phobien hervor </a:t>
            </a:r>
          </a:p>
          <a:p>
            <a:pPr algn="just" eaLnBrk="1" hangingPunct="1">
              <a:lnSpc>
                <a:spcPct val="80000"/>
              </a:lnSpc>
            </a:pPr>
            <a:r>
              <a:rPr lang="de-CH" dirty="0"/>
              <a:t>Zeigen sich meist später in der Therapie</a:t>
            </a:r>
            <a:endParaRPr lang="de-CH" sz="2600" dirty="0"/>
          </a:p>
          <a:p>
            <a:pPr eaLnBrk="1" hangingPunct="1">
              <a:lnSpc>
                <a:spcPct val="80000"/>
              </a:lnSpc>
            </a:pPr>
            <a:r>
              <a:rPr lang="de-CH" sz="2600" dirty="0"/>
              <a:t>Entscheidend ist, zwischen dem tatsächlichen Täter und dem “Anteil von Ihnen, welcher einige Aspekte des Missbrauchers reproduziert“ zu unterscheiden</a:t>
            </a:r>
          </a:p>
        </p:txBody>
      </p:sp>
    </p:spTree>
    <p:extLst>
      <p:ext uri="{BB962C8B-B14F-4D97-AF65-F5344CB8AC3E}">
        <p14:creationId xmlns:p14="http://schemas.microsoft.com/office/powerpoint/2010/main" val="3792809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de-CH" sz="3600" dirty="0">
                <a:solidFill>
                  <a:schemeClr val="bg1">
                    <a:lumMod val="50000"/>
                  </a:schemeClr>
                </a:solidFill>
              </a:rPr>
              <a:t>Mit feindseligen und täter-Imitierenden Anteilen Arbeiten</a:t>
            </a:r>
          </a:p>
        </p:txBody>
      </p:sp>
      <p:sp>
        <p:nvSpPr>
          <p:cNvPr id="51203" name="Rectangle 3"/>
          <p:cNvSpPr>
            <a:spLocks noGrp="1" noChangeArrowheads="1"/>
          </p:cNvSpPr>
          <p:nvPr>
            <p:ph type="body" idx="1"/>
          </p:nvPr>
        </p:nvSpPr>
        <p:spPr>
          <a:xfrm>
            <a:off x="457200" y="1600200"/>
            <a:ext cx="7467600" cy="4873625"/>
          </a:xfrm>
        </p:spPr>
        <p:txBody>
          <a:bodyPr>
            <a:normAutofit/>
          </a:bodyPr>
          <a:lstStyle/>
          <a:p>
            <a:pPr>
              <a:lnSpc>
                <a:spcPct val="90000"/>
              </a:lnSpc>
            </a:pPr>
            <a:r>
              <a:rPr lang="de-CH" dirty="0"/>
              <a:t>Der Patient (ANP) fürchtet sich normalerweise stark vor diesen Anteilen, will mit diesen Anteilen (Stimmen) nichts zu tun haben</a:t>
            </a:r>
          </a:p>
          <a:p>
            <a:pPr>
              <a:lnSpc>
                <a:spcPct val="90000"/>
              </a:lnSpc>
            </a:pPr>
            <a:r>
              <a:rPr lang="de-CH" dirty="0" err="1"/>
              <a:t>EP’s</a:t>
            </a:r>
            <a:r>
              <a:rPr lang="de-CH" dirty="0"/>
              <a:t> fürchten sich ebenfalls sehr, meistens glauben sie, dass diese Anteile reale Täter sind</a:t>
            </a:r>
          </a:p>
          <a:p>
            <a:pPr eaLnBrk="1" hangingPunct="1">
              <a:lnSpc>
                <a:spcPct val="90000"/>
              </a:lnSpc>
            </a:pPr>
            <a:r>
              <a:rPr lang="de-CH" dirty="0"/>
              <a:t>Verfolger-</a:t>
            </a:r>
            <a:r>
              <a:rPr lang="de-CH" dirty="0" err="1"/>
              <a:t>imitiernde</a:t>
            </a:r>
            <a:r>
              <a:rPr lang="de-CH" dirty="0"/>
              <a:t> Anteile fürchten sich vor dem Therapeuten und wollen ihre “Position der Stärke” nicht aufgeben (fürchten sich, dass der Therapeut nicht mit ihnen arbeiten will, sie hassen/verachten wird)</a:t>
            </a:r>
          </a:p>
        </p:txBody>
      </p:sp>
    </p:spTree>
    <p:extLst>
      <p:ext uri="{BB962C8B-B14F-4D97-AF65-F5344CB8AC3E}">
        <p14:creationId xmlns:p14="http://schemas.microsoft.com/office/powerpoint/2010/main" val="39158303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142875" y="381000"/>
            <a:ext cx="8086725" cy="1371600"/>
          </a:xfrm>
        </p:spPr>
        <p:txBody>
          <a:bodyPr>
            <a:noAutofit/>
          </a:bodyPr>
          <a:lstStyle/>
          <a:p>
            <a:pPr eaLnBrk="1" hangingPunct="1">
              <a:defRPr/>
            </a:pPr>
            <a:r>
              <a:rPr lang="de-CH" sz="2400" dirty="0">
                <a:solidFill>
                  <a:srgbClr val="FF9900"/>
                </a:solidFill>
              </a:rPr>
              <a:t>ANP unterstützen bei maladaptiven Reaktionen bzgl. der inneren Kommunikation Mit Täter-imitierenden Anteilen</a:t>
            </a:r>
          </a:p>
        </p:txBody>
      </p:sp>
      <p:sp>
        <p:nvSpPr>
          <p:cNvPr id="53251" name="Rectangle 3"/>
          <p:cNvSpPr>
            <a:spLocks noGrp="1" noChangeArrowheads="1"/>
          </p:cNvSpPr>
          <p:nvPr>
            <p:ph idx="1"/>
          </p:nvPr>
        </p:nvSpPr>
        <p:spPr>
          <a:xfrm>
            <a:off x="457200" y="2209800"/>
            <a:ext cx="7772400" cy="4495800"/>
          </a:xfrm>
        </p:spPr>
        <p:txBody>
          <a:bodyPr>
            <a:normAutofit fontScale="92500" lnSpcReduction="10000"/>
          </a:bodyPr>
          <a:lstStyle/>
          <a:p>
            <a:pPr eaLnBrk="1" hangingPunct="1">
              <a:lnSpc>
                <a:spcPct val="80000"/>
              </a:lnSpc>
            </a:pPr>
            <a:r>
              <a:rPr lang="de-CH" sz="2800" dirty="0"/>
              <a:t>ANP helfen zu realisieren, dass sie/er nicht verrückt ist, wenn sie/er strafende Stimmen hört</a:t>
            </a:r>
          </a:p>
          <a:p>
            <a:pPr eaLnBrk="1" hangingPunct="1">
              <a:lnSpc>
                <a:spcPct val="80000"/>
              </a:lnSpc>
            </a:pPr>
            <a:r>
              <a:rPr lang="de-CH" sz="2800" dirty="0"/>
              <a:t>ANP helfen defensive Zustände (z. B. Einfrieren, Unterwerfung, Kampf, Flucht) als Antwort auf strafende Anteile zu verändern</a:t>
            </a:r>
          </a:p>
          <a:p>
            <a:pPr eaLnBrk="1" hangingPunct="1">
              <a:lnSpc>
                <a:spcPct val="80000"/>
              </a:lnSpc>
            </a:pPr>
            <a:r>
              <a:rPr lang="de-CH" sz="2800" dirty="0"/>
              <a:t>ANP helfen, defensive/vermeidende Handlungen wie Drogen/Alkohol, Selbstverletzungen, Überarbeitung aufzugeben</a:t>
            </a:r>
          </a:p>
          <a:p>
            <a:pPr eaLnBrk="1" hangingPunct="1">
              <a:lnSpc>
                <a:spcPct val="80000"/>
              </a:lnSpc>
            </a:pPr>
            <a:r>
              <a:rPr lang="de-CH" sz="2800" dirty="0"/>
              <a:t>ANP helfen, vielmehr reflektierende statt reflexartige Handlungen zu entwickeln: Vermittlung von “Stopp und Atmen bevor Sie handeln”; beruhigende, erdende Übungen; Denken, Planen; Entscheiden, eher Gedanken oder Gefühle zu beeinflussen</a:t>
            </a:r>
          </a:p>
        </p:txBody>
      </p:sp>
    </p:spTree>
    <p:extLst>
      <p:ext uri="{BB962C8B-B14F-4D97-AF65-F5344CB8AC3E}">
        <p14:creationId xmlns:p14="http://schemas.microsoft.com/office/powerpoint/2010/main" val="1300123504"/>
      </p:ext>
    </p:extLst>
  </p:cSld>
  <p:clrMapOvr>
    <a:masterClrMapping/>
  </p:clrMapOvr>
  <p:transition advClick="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20000" cy="1143000"/>
          </a:xfrm>
        </p:spPr>
        <p:txBody>
          <a:bodyPr>
            <a:normAutofit fontScale="90000"/>
          </a:bodyPr>
          <a:lstStyle/>
          <a:p>
            <a:r>
              <a:rPr lang="de-CH" dirty="0"/>
              <a:t>Phobien bzgl. Täter-Imitierenden Anteilen Überwinden</a:t>
            </a:r>
          </a:p>
        </p:txBody>
      </p:sp>
      <p:sp>
        <p:nvSpPr>
          <p:cNvPr id="3" name="Content Placeholder 2"/>
          <p:cNvSpPr>
            <a:spLocks noGrp="1"/>
          </p:cNvSpPr>
          <p:nvPr>
            <p:ph sz="quarter" idx="1"/>
          </p:nvPr>
        </p:nvSpPr>
        <p:spPr/>
        <p:txBody>
          <a:bodyPr>
            <a:normAutofit fontScale="92500" lnSpcReduction="10000"/>
          </a:bodyPr>
          <a:lstStyle/>
          <a:p>
            <a:r>
              <a:rPr lang="de-CH" dirty="0"/>
              <a:t>Wiederholte Psychoedukation über oder Exploration der ursprünglichen Überlebensfunktion (z. B. wenn das Kind (Re)Aktionen des Täters wiederholt und versucht diesen zuvorzukommen, indem es andere Anteile auf die gleiche Weise bestraft, wie das Kind dies durch die Täter gelernt hat, z. B. von seinen missbrauchenden und misshandelnden Eltern).</a:t>
            </a:r>
          </a:p>
          <a:p>
            <a:r>
              <a:rPr lang="de-CH" dirty="0"/>
              <a:t>Therapeuten sollten die ursprüngliche Überlebensfunktion erkennen und anerkennen und dem ANP helfen, mit diesen Anteilen über alternative, weniger destruktive dafür mehr konstruktive Lösungen zu verhandeln (Ross, 1997). </a:t>
            </a:r>
          </a:p>
        </p:txBody>
      </p:sp>
    </p:spTree>
    <p:extLst>
      <p:ext uri="{BB962C8B-B14F-4D97-AF65-F5344CB8AC3E}">
        <p14:creationId xmlns:p14="http://schemas.microsoft.com/office/powerpoint/2010/main" val="2002966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43800" cy="1143000"/>
          </a:xfrm>
        </p:spPr>
        <p:txBody>
          <a:bodyPr>
            <a:normAutofit fontScale="90000"/>
          </a:bodyPr>
          <a:lstStyle/>
          <a:p>
            <a:r>
              <a:rPr lang="de-CH" sz="3600" dirty="0"/>
              <a:t>Vorbereitung – Was braucht‘s </a:t>
            </a:r>
            <a:br>
              <a:rPr lang="de-CH" sz="3600" dirty="0"/>
            </a:br>
            <a:r>
              <a:rPr lang="de-CH" sz="3600" dirty="0"/>
              <a:t>vor der Arbeit an Erinnerungen</a:t>
            </a:r>
            <a:endParaRPr lang="de-CH" sz="2700" dirty="0"/>
          </a:p>
        </p:txBody>
      </p:sp>
      <p:sp>
        <p:nvSpPr>
          <p:cNvPr id="3" name="Content Placeholder 2"/>
          <p:cNvSpPr>
            <a:spLocks noGrp="1"/>
          </p:cNvSpPr>
          <p:nvPr>
            <p:ph sz="quarter" idx="1"/>
          </p:nvPr>
        </p:nvSpPr>
        <p:spPr/>
        <p:txBody>
          <a:bodyPr>
            <a:normAutofit fontScale="92500" lnSpcReduction="20000"/>
          </a:bodyPr>
          <a:lstStyle/>
          <a:p>
            <a:r>
              <a:rPr lang="de-CH" dirty="0"/>
              <a:t>Fähigkeit zur Spannungsreduktion / Zugriff auf Ressourcen </a:t>
            </a:r>
          </a:p>
          <a:p>
            <a:r>
              <a:rPr lang="de-CH" dirty="0"/>
              <a:t>Stabiles soziales Umfeld</a:t>
            </a:r>
          </a:p>
          <a:p>
            <a:r>
              <a:rPr lang="de-CH" dirty="0"/>
              <a:t>Entwicklung von Ko-Bewusstsein und Kooperation zwischen den Anteilen</a:t>
            </a:r>
          </a:p>
          <a:p>
            <a:r>
              <a:rPr lang="de-CH" dirty="0"/>
              <a:t>Zeitliche Orientierung und Sicherheit in der Gegenwart</a:t>
            </a:r>
          </a:p>
          <a:p>
            <a:r>
              <a:rPr lang="de-CH" dirty="0"/>
              <a:t>Mitgefühl den Anteilen gegenüber</a:t>
            </a:r>
          </a:p>
          <a:p>
            <a:r>
              <a:rPr lang="de-CH" dirty="0"/>
              <a:t>Adaptive Informationen um mit maladaptiven Überzeugungen umzugehen</a:t>
            </a:r>
          </a:p>
          <a:p>
            <a:r>
              <a:rPr lang="de-CH" dirty="0"/>
              <a:t>Verbesserung der integrativen Fähigkeit – ANP sollte während des Prozessierens von Erinnerungen mit EMDR fähig sein, trotz Emotionen von EPs präsent zu bleiben</a:t>
            </a:r>
          </a:p>
        </p:txBody>
      </p:sp>
    </p:spTree>
    <p:extLst>
      <p:ext uri="{BB962C8B-B14F-4D97-AF65-F5344CB8AC3E}">
        <p14:creationId xmlns:p14="http://schemas.microsoft.com/office/powerpoint/2010/main" val="12728119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4"/>
          <p:cNvSpPr>
            <a:spLocks noGrp="1"/>
          </p:cNvSpPr>
          <p:nvPr>
            <p:ph type="ftr" sz="quarter" idx="12"/>
          </p:nvPr>
        </p:nvSpPr>
        <p:spPr>
          <a:xfrm>
            <a:off x="8129588" y="5734050"/>
            <a:ext cx="609600" cy="520700"/>
          </a:xfrm>
        </p:spPr>
        <p:txBody>
          <a:bodyPr/>
          <a:lstStyle/>
          <a:p>
            <a:pPr algn="ctr">
              <a:defRPr/>
            </a:pPr>
            <a:r>
              <a:rPr lang="nl-NL" sz="1400" b="1" dirty="0">
                <a:solidFill>
                  <a:srgbClr val="FFFFFF"/>
                </a:solidFill>
              </a:rPr>
              <a:t>Suzette Boon ( 2008)</a:t>
            </a:r>
          </a:p>
        </p:txBody>
      </p:sp>
      <p:sp>
        <p:nvSpPr>
          <p:cNvPr id="65538" name="Rectangle 2"/>
          <p:cNvSpPr>
            <a:spLocks noGrp="1" noChangeArrowheads="1"/>
          </p:cNvSpPr>
          <p:nvPr>
            <p:ph type="title"/>
          </p:nvPr>
        </p:nvSpPr>
        <p:spPr/>
        <p:txBody>
          <a:bodyPr rtlCol="0">
            <a:normAutofit/>
          </a:bodyPr>
          <a:lstStyle/>
          <a:p>
            <a:pPr>
              <a:defRPr/>
            </a:pPr>
            <a:r>
              <a:rPr lang="de-CH" dirty="0">
                <a:solidFill>
                  <a:schemeClr val="bg1">
                    <a:lumMod val="50000"/>
                  </a:schemeClr>
                </a:solidFill>
              </a:rPr>
              <a:t>Die Sprache des Täters (I) </a:t>
            </a:r>
          </a:p>
        </p:txBody>
      </p:sp>
      <p:sp>
        <p:nvSpPr>
          <p:cNvPr id="65539" name="Rectangle 3"/>
          <p:cNvSpPr>
            <a:spLocks noGrp="1" noChangeArrowheads="1"/>
          </p:cNvSpPr>
          <p:nvPr>
            <p:ph type="body" idx="1"/>
          </p:nvPr>
        </p:nvSpPr>
        <p:spPr>
          <a:xfrm>
            <a:off x="457200" y="1600200"/>
            <a:ext cx="7467600" cy="4873625"/>
          </a:xfrm>
        </p:spPr>
        <p:txBody>
          <a:bodyPr rtlCol="0">
            <a:normAutofit fontScale="92500" lnSpcReduction="10000"/>
          </a:bodyPr>
          <a:lstStyle/>
          <a:p>
            <a:pPr eaLnBrk="1" fontAlgn="auto" hangingPunct="1">
              <a:lnSpc>
                <a:spcPct val="80000"/>
              </a:lnSpc>
              <a:spcAft>
                <a:spcPts val="0"/>
              </a:spcAft>
              <a:defRPr/>
            </a:pPr>
            <a:r>
              <a:rPr lang="de-CH" sz="2800" dirty="0">
                <a:solidFill>
                  <a:schemeClr val="accent4"/>
                </a:solidFill>
              </a:rPr>
              <a:t>Wütende Anteile sind Anteile des Selbst, die zum Schutz entwickelt wurden</a:t>
            </a:r>
          </a:p>
          <a:p>
            <a:pPr eaLnBrk="1" fontAlgn="auto" hangingPunct="1">
              <a:lnSpc>
                <a:spcPct val="80000"/>
              </a:lnSpc>
              <a:spcAft>
                <a:spcPts val="0"/>
              </a:spcAft>
              <a:defRPr/>
            </a:pPr>
            <a:r>
              <a:rPr lang="de-CH" sz="2800" dirty="0">
                <a:solidFill>
                  <a:schemeClr val="accent4"/>
                </a:solidFill>
              </a:rPr>
              <a:t>Sie haben: </a:t>
            </a:r>
          </a:p>
          <a:p>
            <a:pPr eaLnBrk="1" fontAlgn="auto" hangingPunct="1">
              <a:lnSpc>
                <a:spcPct val="80000"/>
              </a:lnSpc>
              <a:spcAft>
                <a:spcPts val="0"/>
              </a:spcAft>
              <a:buFont typeface="Wingdings" pitchFamily="2" charset="2"/>
              <a:buNone/>
              <a:defRPr/>
            </a:pPr>
            <a:r>
              <a:rPr lang="de-CH" dirty="0"/>
              <a:t>(1) Eine sehr einsame Position</a:t>
            </a:r>
          </a:p>
          <a:p>
            <a:pPr eaLnBrk="1" fontAlgn="auto" hangingPunct="1">
              <a:lnSpc>
                <a:spcPct val="80000"/>
              </a:lnSpc>
              <a:spcAft>
                <a:spcPts val="0"/>
              </a:spcAft>
              <a:buFont typeface="Wingdings" pitchFamily="2" charset="2"/>
              <a:buNone/>
              <a:defRPr/>
            </a:pPr>
            <a:r>
              <a:rPr lang="de-CH" dirty="0"/>
              <a:t>(2) Sie beinhalten die “schlimmsten” Gefühle von Wut, Scham, Ohnmacht</a:t>
            </a:r>
            <a:endParaRPr lang="de-CH" dirty="0">
              <a:highlight>
                <a:srgbClr val="FFFF00"/>
              </a:highlight>
            </a:endParaRPr>
          </a:p>
          <a:p>
            <a:pPr eaLnBrk="1" fontAlgn="auto" hangingPunct="1">
              <a:lnSpc>
                <a:spcPct val="80000"/>
              </a:lnSpc>
              <a:spcAft>
                <a:spcPts val="0"/>
              </a:spcAft>
              <a:buFont typeface="Wingdings" pitchFamily="2" charset="2"/>
              <a:buNone/>
              <a:defRPr/>
            </a:pPr>
            <a:r>
              <a:rPr lang="de-CH" dirty="0"/>
              <a:t>(3) Sie fürchten sich vor Weinen, Traurigkeit</a:t>
            </a:r>
          </a:p>
          <a:p>
            <a:pPr>
              <a:lnSpc>
                <a:spcPct val="80000"/>
              </a:lnSpc>
              <a:buNone/>
              <a:defRPr/>
            </a:pPr>
            <a:r>
              <a:rPr lang="de-CH" dirty="0"/>
              <a:t>(4) Sie fürchten sich, dass sie verschwinden müssen</a:t>
            </a:r>
          </a:p>
          <a:p>
            <a:pPr eaLnBrk="1" fontAlgn="auto" hangingPunct="1">
              <a:lnSpc>
                <a:spcPct val="80000"/>
              </a:lnSpc>
              <a:spcAft>
                <a:spcPts val="0"/>
              </a:spcAft>
              <a:buFont typeface="Wingdings" pitchFamily="2" charset="2"/>
              <a:buNone/>
              <a:defRPr/>
            </a:pPr>
            <a:r>
              <a:rPr lang="de-CH" dirty="0"/>
              <a:t>(5) Extrem schlechte Gefühle über das Selbst</a:t>
            </a:r>
          </a:p>
          <a:p>
            <a:pPr eaLnBrk="1" fontAlgn="auto" hangingPunct="1">
              <a:lnSpc>
                <a:spcPct val="80000"/>
              </a:lnSpc>
              <a:spcAft>
                <a:spcPts val="0"/>
              </a:spcAft>
              <a:buFont typeface="Wingdings" pitchFamily="2" charset="2"/>
              <a:buNone/>
              <a:defRPr/>
            </a:pPr>
            <a:r>
              <a:rPr lang="de-CH" dirty="0"/>
              <a:t>(6) Denken, dass Therapeuten niemals mit ihnen arbeiten wollen</a:t>
            </a:r>
          </a:p>
          <a:p>
            <a:pPr eaLnBrk="1" fontAlgn="auto" hangingPunct="1">
              <a:lnSpc>
                <a:spcPct val="80000"/>
              </a:lnSpc>
              <a:spcAft>
                <a:spcPts val="0"/>
              </a:spcAft>
              <a:buFont typeface="Wingdings" pitchFamily="2" charset="2"/>
              <a:buNone/>
              <a:defRPr/>
            </a:pPr>
            <a:r>
              <a:rPr lang="de-CH" dirty="0"/>
              <a:t>(7) Entweder werden sie durch den Therapeuten zerstört oder die zerstören den Therapeuten</a:t>
            </a:r>
          </a:p>
          <a:p>
            <a:pPr eaLnBrk="1" fontAlgn="auto" hangingPunct="1">
              <a:lnSpc>
                <a:spcPct val="80000"/>
              </a:lnSpc>
              <a:spcAft>
                <a:spcPts val="0"/>
              </a:spcAft>
              <a:buFont typeface="Wingdings" pitchFamily="2" charset="2"/>
              <a:buNone/>
              <a:defRPr/>
            </a:pPr>
            <a:r>
              <a:rPr lang="de-CH" dirty="0"/>
              <a:t>(8) Mangel an jeglicher Kognition über gesunde zwischenmenschliche Beziehungen</a:t>
            </a:r>
          </a:p>
          <a:p>
            <a:pPr eaLnBrk="1" fontAlgn="auto" hangingPunct="1">
              <a:lnSpc>
                <a:spcPct val="80000"/>
              </a:lnSpc>
              <a:spcAft>
                <a:spcPts val="0"/>
              </a:spcAft>
              <a:buFont typeface="Wingdings" pitchFamily="2" charset="2"/>
              <a:buNone/>
              <a:defRPr/>
            </a:pPr>
            <a:endParaRPr lang="de-CH" dirty="0"/>
          </a:p>
        </p:txBody>
      </p:sp>
    </p:spTree>
    <p:extLst>
      <p:ext uri="{BB962C8B-B14F-4D97-AF65-F5344CB8AC3E}">
        <p14:creationId xmlns:p14="http://schemas.microsoft.com/office/powerpoint/2010/main" val="12764391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4"/>
          <p:cNvSpPr>
            <a:spLocks noGrp="1"/>
          </p:cNvSpPr>
          <p:nvPr>
            <p:ph type="ftr" sz="quarter" idx="12"/>
          </p:nvPr>
        </p:nvSpPr>
        <p:spPr>
          <a:xfrm>
            <a:off x="8129588" y="5734050"/>
            <a:ext cx="609600" cy="520700"/>
          </a:xfrm>
        </p:spPr>
        <p:txBody>
          <a:bodyPr/>
          <a:lstStyle/>
          <a:p>
            <a:pPr algn="ctr">
              <a:defRPr/>
            </a:pPr>
            <a:r>
              <a:rPr lang="nl-NL" sz="1400" b="1">
                <a:solidFill>
                  <a:srgbClr val="FFFFFF"/>
                </a:solidFill>
              </a:rPr>
              <a:t>Suzette Boon ( 2008)</a:t>
            </a:r>
          </a:p>
        </p:txBody>
      </p:sp>
      <p:sp>
        <p:nvSpPr>
          <p:cNvPr id="66562" name="Rectangle 2"/>
          <p:cNvSpPr>
            <a:spLocks noGrp="1" noChangeArrowheads="1"/>
          </p:cNvSpPr>
          <p:nvPr>
            <p:ph type="title"/>
          </p:nvPr>
        </p:nvSpPr>
        <p:spPr/>
        <p:txBody>
          <a:bodyPr rtlCol="0"/>
          <a:lstStyle/>
          <a:p>
            <a:pPr>
              <a:defRPr/>
            </a:pPr>
            <a:r>
              <a:rPr lang="de-CH" dirty="0">
                <a:solidFill>
                  <a:schemeClr val="bg1">
                    <a:lumMod val="50000"/>
                  </a:schemeClr>
                </a:solidFill>
              </a:rPr>
              <a:t>Die Sprache des Täters (II) </a:t>
            </a:r>
          </a:p>
        </p:txBody>
      </p:sp>
      <p:sp>
        <p:nvSpPr>
          <p:cNvPr id="56324" name="Rectangle 3"/>
          <p:cNvSpPr>
            <a:spLocks noGrp="1" noChangeArrowheads="1"/>
          </p:cNvSpPr>
          <p:nvPr>
            <p:ph type="body" idx="1"/>
          </p:nvPr>
        </p:nvSpPr>
        <p:spPr>
          <a:xfrm>
            <a:off x="457200" y="1600200"/>
            <a:ext cx="7467600" cy="4873625"/>
          </a:xfrm>
        </p:spPr>
        <p:txBody>
          <a:bodyPr>
            <a:normAutofit fontScale="92500"/>
          </a:bodyPr>
          <a:lstStyle/>
          <a:p>
            <a:pPr eaLnBrk="1" hangingPunct="1"/>
            <a:r>
              <a:rPr lang="de-CH" sz="2800" dirty="0"/>
              <a:t>Sie sind wichtig und ein Teil des Selbst</a:t>
            </a:r>
          </a:p>
          <a:p>
            <a:pPr eaLnBrk="1" hangingPunct="1"/>
            <a:r>
              <a:rPr lang="de-CH" sz="2800" dirty="0"/>
              <a:t>Sie werden nicht verschwinden oder sterben</a:t>
            </a:r>
          </a:p>
          <a:p>
            <a:r>
              <a:rPr lang="de-CH" sz="2800" dirty="0"/>
              <a:t>Sie können lernen Gefühle wie Ärger, Wut, Ohnmacht auf eine andere Art und Weise zu bewältigen</a:t>
            </a:r>
          </a:p>
          <a:p>
            <a:pPr eaLnBrk="1" hangingPunct="1"/>
            <a:r>
              <a:rPr lang="de-CH" sz="2800" dirty="0"/>
              <a:t>Sie werden die Kontrolle behalten, selbst wenn sie mit dem Therapeuten zusammenarbeiten</a:t>
            </a:r>
          </a:p>
          <a:p>
            <a:pPr eaLnBrk="1" hangingPunct="1"/>
            <a:r>
              <a:rPr lang="de-CH" sz="2800" dirty="0"/>
              <a:t>Sie sind nicht schwach oder Verlierer, wenn sie mit dem Therapeuten zusammenarbeiten</a:t>
            </a:r>
          </a:p>
          <a:p>
            <a:pPr eaLnBrk="1" hangingPunct="1"/>
            <a:r>
              <a:rPr lang="de-CH" sz="2800" dirty="0"/>
              <a:t>Sie sind keine Verlierer, wenn sie weinen!</a:t>
            </a:r>
          </a:p>
        </p:txBody>
      </p:sp>
    </p:spTree>
    <p:extLst>
      <p:ext uri="{BB962C8B-B14F-4D97-AF65-F5344CB8AC3E}">
        <p14:creationId xmlns:p14="http://schemas.microsoft.com/office/powerpoint/2010/main" val="1416131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1"/>
          <p:cNvSpPr>
            <a:spLocks noGrp="1"/>
          </p:cNvSpPr>
          <p:nvPr>
            <p:ph idx="1"/>
          </p:nvPr>
        </p:nvSpPr>
        <p:spPr>
          <a:xfrm>
            <a:off x="457200" y="1600200"/>
            <a:ext cx="7467600" cy="4873625"/>
          </a:xfrm>
        </p:spPr>
        <p:txBody>
          <a:bodyPr>
            <a:normAutofit fontScale="92500"/>
          </a:bodyPr>
          <a:lstStyle/>
          <a:p>
            <a:r>
              <a:rPr lang="de-CH" dirty="0"/>
              <a:t>Weil innere Kritik und Drohungen schädlich sind, wollen vielleicht sowohl der Therapeut als auch der Klient den “täter-imitierenden” Anteil “loswerden” oder “vernichten”, indem sie die Ressourcen und Stärke des Klienten fördern “ihn” herauszufordern und  zu bezwingen.</a:t>
            </a:r>
          </a:p>
          <a:p>
            <a:r>
              <a:rPr lang="de-CH" dirty="0"/>
              <a:t>Nichts desto trotz haben diese Anteile eine Schutzfunktion, selbst auf die ungeeignetste Art und Weise.</a:t>
            </a:r>
          </a:p>
          <a:p>
            <a:r>
              <a:rPr lang="de-CH" dirty="0"/>
              <a:t>Es ist unmöglich, dissoziative Anteile des Selbst loszuwerden oder diese “umzubringen”.</a:t>
            </a:r>
          </a:p>
          <a:p>
            <a:r>
              <a:rPr lang="de-CH" dirty="0"/>
              <a:t>Also was tun?</a:t>
            </a:r>
          </a:p>
        </p:txBody>
      </p:sp>
      <p:sp>
        <p:nvSpPr>
          <p:cNvPr id="3" name="Title 2"/>
          <p:cNvSpPr>
            <a:spLocks noGrp="1"/>
          </p:cNvSpPr>
          <p:nvPr>
            <p:ph type="title"/>
          </p:nvPr>
        </p:nvSpPr>
        <p:spPr>
          <a:xfrm>
            <a:off x="457200" y="320040"/>
            <a:ext cx="7239000" cy="1143000"/>
          </a:xfrm>
        </p:spPr>
        <p:txBody>
          <a:bodyPr>
            <a:normAutofit fontScale="90000"/>
          </a:bodyPr>
          <a:lstStyle/>
          <a:p>
            <a:pPr>
              <a:defRPr/>
            </a:pPr>
            <a:r>
              <a:rPr lang="de-CH" dirty="0"/>
              <a:t>Mit Täter-Imitierenden Anteilen Arbeiten</a:t>
            </a:r>
          </a:p>
        </p:txBody>
      </p:sp>
    </p:spTree>
    <p:extLst>
      <p:ext uri="{BB962C8B-B14F-4D97-AF65-F5344CB8AC3E}">
        <p14:creationId xmlns:p14="http://schemas.microsoft.com/office/powerpoint/2010/main" val="41750147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1"/>
          <p:cNvSpPr>
            <a:spLocks noGrp="1"/>
          </p:cNvSpPr>
          <p:nvPr>
            <p:ph idx="1"/>
          </p:nvPr>
        </p:nvSpPr>
        <p:spPr>
          <a:xfrm>
            <a:off x="457200" y="1600200"/>
            <a:ext cx="7467600" cy="4873625"/>
          </a:xfrm>
        </p:spPr>
        <p:txBody>
          <a:bodyPr>
            <a:normAutofit fontScale="92500" lnSpcReduction="10000"/>
          </a:bodyPr>
          <a:lstStyle/>
          <a:p>
            <a:r>
              <a:rPr lang="de-CH" dirty="0"/>
              <a:t>Den Anteil als einen Beschützer umdeuten – Sie können vorhersagen, was geschehen kann und sich so verhalten, dass Sie überleben (über die Schlaglöcher hüpfen) </a:t>
            </a:r>
          </a:p>
          <a:p>
            <a:r>
              <a:rPr lang="de-CH" dirty="0"/>
              <a:t>Ermutigen von Neugier, dann Verständnis, dann Empathie, dann Kommunikation, dann Kooperation</a:t>
            </a:r>
          </a:p>
          <a:p>
            <a:r>
              <a:rPr lang="de-CH" dirty="0"/>
              <a:t>“Ich habe das Gefühl, dass trotz der vielen Schwierigkeiten, welche die Vergangenheit Ihnen bereitet, dieser Anteil einen sehr wichtigen Platz hat, den wir versuchen sollten zu verstehen.”</a:t>
            </a:r>
          </a:p>
          <a:p>
            <a:r>
              <a:rPr lang="de-CH" dirty="0"/>
              <a:t>Haben Sie sich je gefragt, wieso dieser Anteil Sie so stark hasst und warum er will </a:t>
            </a:r>
            <a:r>
              <a:rPr lang="de-CH" sz="2200" i="1" dirty="0"/>
              <a:t>(z. B. bei Essstörungen) </a:t>
            </a:r>
            <a:r>
              <a:rPr lang="de-CH" dirty="0"/>
              <a:t>dass Sie besser aussehen?</a:t>
            </a:r>
          </a:p>
        </p:txBody>
      </p:sp>
      <p:sp>
        <p:nvSpPr>
          <p:cNvPr id="3" name="Title 2"/>
          <p:cNvSpPr>
            <a:spLocks noGrp="1"/>
          </p:cNvSpPr>
          <p:nvPr>
            <p:ph type="title"/>
          </p:nvPr>
        </p:nvSpPr>
        <p:spPr/>
        <p:txBody>
          <a:bodyPr/>
          <a:lstStyle/>
          <a:p>
            <a:pPr>
              <a:defRPr/>
            </a:pPr>
            <a:r>
              <a:rPr lang="en-US" dirty="0" err="1"/>
              <a:t>Neugier</a:t>
            </a:r>
            <a:endParaRPr lang="en-US" dirty="0"/>
          </a:p>
        </p:txBody>
      </p:sp>
    </p:spTree>
    <p:extLst>
      <p:ext uri="{BB962C8B-B14F-4D97-AF65-F5344CB8AC3E}">
        <p14:creationId xmlns:p14="http://schemas.microsoft.com/office/powerpoint/2010/main" val="20653192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1"/>
          <p:cNvSpPr>
            <a:spLocks noGrp="1"/>
          </p:cNvSpPr>
          <p:nvPr>
            <p:ph idx="1"/>
          </p:nvPr>
        </p:nvSpPr>
        <p:spPr>
          <a:xfrm>
            <a:off x="457200" y="1066800"/>
            <a:ext cx="8229600" cy="5943600"/>
          </a:xfrm>
        </p:spPr>
        <p:txBody>
          <a:bodyPr>
            <a:normAutofit/>
          </a:bodyPr>
          <a:lstStyle/>
          <a:p>
            <a:r>
              <a:rPr lang="de-CH" dirty="0"/>
              <a:t>Können Sie aus der Perspektive dieses Anteils </a:t>
            </a:r>
            <a:br>
              <a:rPr lang="de-CH" dirty="0"/>
            </a:br>
            <a:r>
              <a:rPr lang="de-CH" dirty="0"/>
              <a:t>reden und sagen, was sie/er will?</a:t>
            </a:r>
          </a:p>
          <a:p>
            <a:r>
              <a:rPr lang="de-CH" dirty="0"/>
              <a:t>Sie/Er möchte also, dass Sie dünn sind? Wie wird Ihnen das helfen? Und wie wird es diesem Anteil helfen?</a:t>
            </a:r>
          </a:p>
          <a:p>
            <a:r>
              <a:rPr lang="de-CH" dirty="0"/>
              <a:t>Dieser Anteil möchte also, dass Sie dünn sind und damit hübsch? Ich vermute, dass er auf eine eigenartige Art und Weise wirklich möchte, dass </a:t>
            </a:r>
            <a:br>
              <a:rPr lang="de-CH" dirty="0"/>
            </a:br>
            <a:r>
              <a:rPr lang="de-CH" dirty="0"/>
              <a:t>Sie von Anderen akzeptiert werden, ist das so?</a:t>
            </a:r>
          </a:p>
          <a:p>
            <a:r>
              <a:rPr lang="de-CH" dirty="0"/>
              <a:t>Dieser Anteil denkt also, dass Sie dumm sind? Ich vermute, dass sie/er insgeheim wünscht, dass </a:t>
            </a:r>
            <a:br>
              <a:rPr lang="de-CH" dirty="0"/>
            </a:br>
            <a:r>
              <a:rPr lang="de-CH" dirty="0"/>
              <a:t>Sie wirklich klug und schlau sind. Weshalb wäre</a:t>
            </a:r>
            <a:br>
              <a:rPr lang="de-CH" dirty="0"/>
            </a:br>
            <a:r>
              <a:rPr lang="de-CH" dirty="0"/>
              <a:t>das wichtig?</a:t>
            </a:r>
          </a:p>
        </p:txBody>
      </p:sp>
      <p:sp>
        <p:nvSpPr>
          <p:cNvPr id="3" name="Title 2"/>
          <p:cNvSpPr>
            <a:spLocks noGrp="1"/>
          </p:cNvSpPr>
          <p:nvPr>
            <p:ph type="title"/>
          </p:nvPr>
        </p:nvSpPr>
        <p:spPr>
          <a:xfrm>
            <a:off x="381000" y="228600"/>
            <a:ext cx="8229600" cy="838200"/>
          </a:xfrm>
        </p:spPr>
        <p:txBody>
          <a:bodyPr>
            <a:normAutofit/>
          </a:bodyPr>
          <a:lstStyle/>
          <a:p>
            <a:pPr>
              <a:defRPr/>
            </a:pPr>
            <a:r>
              <a:rPr lang="de-CH" dirty="0"/>
              <a:t>Verständnis Entwickeln</a:t>
            </a:r>
          </a:p>
        </p:txBody>
      </p:sp>
    </p:spTree>
    <p:extLst>
      <p:ext uri="{BB962C8B-B14F-4D97-AF65-F5344CB8AC3E}">
        <p14:creationId xmlns:p14="http://schemas.microsoft.com/office/powerpoint/2010/main" val="35071854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791200"/>
          </a:xfrm>
        </p:spPr>
        <p:txBody>
          <a:bodyPr>
            <a:normAutofit fontScale="85000" lnSpcReduction="20000"/>
          </a:bodyPr>
          <a:lstStyle/>
          <a:p>
            <a:pPr>
              <a:defRPr/>
            </a:pPr>
            <a:r>
              <a:rPr lang="de-CH" dirty="0"/>
              <a:t>Dieser Anteil möchte also von Anderen akzeptiert werden. Ist das etwas, was Sie auch möchten? </a:t>
            </a:r>
            <a:br>
              <a:rPr lang="de-CH" dirty="0"/>
            </a:br>
            <a:r>
              <a:rPr lang="de-CH" dirty="0"/>
              <a:t>Natürlich ist es etwas, was wir alle wollen, dieser </a:t>
            </a:r>
            <a:br>
              <a:rPr lang="de-CH" dirty="0"/>
            </a:br>
            <a:r>
              <a:rPr lang="de-CH" dirty="0"/>
              <a:t>Anteil ist also diesbezüglich ziemlich gesund und normal. </a:t>
            </a:r>
          </a:p>
          <a:p>
            <a:pPr>
              <a:defRPr/>
            </a:pPr>
            <a:r>
              <a:rPr lang="de-CH" dirty="0"/>
              <a:t>Und Sie und dieser Anteil haben dieses unglaublich </a:t>
            </a:r>
            <a:br>
              <a:rPr lang="de-CH" dirty="0"/>
            </a:br>
            <a:r>
              <a:rPr lang="de-CH" dirty="0"/>
              <a:t>wichtige gemeinsame Ziel.</a:t>
            </a:r>
          </a:p>
          <a:p>
            <a:pPr>
              <a:defRPr/>
            </a:pPr>
            <a:r>
              <a:rPr lang="de-CH" dirty="0"/>
              <a:t>Aber Sie wissen, dass sie beide, Sie und der Anteil, schon ziemlich lange und wirklich hart an diesem Problem gearbeitet haben und es scheint, als hätten Sie nicht </a:t>
            </a:r>
            <a:br>
              <a:rPr lang="de-CH" dirty="0"/>
            </a:br>
            <a:r>
              <a:rPr lang="de-CH" dirty="0"/>
              <a:t>wirklich grosse Fortschritte gemacht. Und es liegt nicht daran, dass Sie es nicht versucht haben!</a:t>
            </a:r>
          </a:p>
          <a:p>
            <a:pPr>
              <a:defRPr/>
            </a:pPr>
            <a:r>
              <a:rPr lang="de-CH" dirty="0"/>
              <a:t>Sie möchten diesen Anteil loswerden und dieser Anteil möchte Sie loswerden. Irgendwie funktioniert dieses Konfliktmodell nicht wirklich.</a:t>
            </a:r>
          </a:p>
          <a:p>
            <a:pPr>
              <a:defRPr/>
            </a:pPr>
            <a:r>
              <a:rPr lang="de-CH" dirty="0"/>
              <a:t>Was wäre, wenn es mehr als einen Weg geben würde, </a:t>
            </a:r>
            <a:br>
              <a:rPr lang="de-CH" dirty="0"/>
            </a:br>
            <a:r>
              <a:rPr lang="de-CH" dirty="0"/>
              <a:t>dieses Ziel zu erreichen, das sie beide so unbedingt </a:t>
            </a:r>
            <a:br>
              <a:rPr lang="de-CH" dirty="0"/>
            </a:br>
            <a:r>
              <a:rPr lang="de-CH" dirty="0"/>
              <a:t>wollen? Sind Sie und der Anteil daran interessiert, dies zu explorieren?</a:t>
            </a:r>
          </a:p>
        </p:txBody>
      </p:sp>
      <p:sp>
        <p:nvSpPr>
          <p:cNvPr id="3" name="Title 2"/>
          <p:cNvSpPr>
            <a:spLocks noGrp="1"/>
          </p:cNvSpPr>
          <p:nvPr>
            <p:ph type="title"/>
          </p:nvPr>
        </p:nvSpPr>
        <p:spPr>
          <a:xfrm>
            <a:off x="457200" y="152400"/>
            <a:ext cx="8229600" cy="914400"/>
          </a:xfrm>
        </p:spPr>
        <p:txBody>
          <a:bodyPr/>
          <a:lstStyle/>
          <a:p>
            <a:pPr>
              <a:defRPr/>
            </a:pPr>
            <a:r>
              <a:rPr lang="de-CH" dirty="0"/>
              <a:t>Kooperation</a:t>
            </a:r>
            <a:r>
              <a:rPr lang="en-US" dirty="0"/>
              <a:t> </a:t>
            </a:r>
          </a:p>
        </p:txBody>
      </p:sp>
    </p:spTree>
    <p:extLst>
      <p:ext uri="{BB962C8B-B14F-4D97-AF65-F5344CB8AC3E}">
        <p14:creationId xmlns:p14="http://schemas.microsoft.com/office/powerpoint/2010/main" val="20177133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334000"/>
          </a:xfrm>
        </p:spPr>
        <p:txBody>
          <a:bodyPr>
            <a:normAutofit fontScale="92500" lnSpcReduction="20000"/>
          </a:bodyPr>
          <a:lstStyle/>
          <a:p>
            <a:pPr>
              <a:defRPr/>
            </a:pPr>
            <a:r>
              <a:rPr lang="de-CH" dirty="0"/>
              <a:t>Dieser Anteil denkt also, dass Sie dick sind und ekelt sich vor Ihnen. Ich frage mich ob dieser Anteil </a:t>
            </a:r>
            <a:br>
              <a:rPr lang="de-CH" dirty="0"/>
            </a:br>
            <a:r>
              <a:rPr lang="de-CH" dirty="0"/>
              <a:t>vielleicht eine Haltung von jemand anderem aus</a:t>
            </a:r>
            <a:br>
              <a:rPr lang="de-CH" dirty="0"/>
            </a:br>
            <a:r>
              <a:rPr lang="de-CH" dirty="0"/>
              <a:t>Ihrer Vergangenheit spiegelt. Vielleicht jemand, </a:t>
            </a:r>
            <a:br>
              <a:rPr lang="de-CH" dirty="0"/>
            </a:br>
            <a:r>
              <a:rPr lang="de-CH" dirty="0"/>
              <a:t>der das Gefühl hatte, dass Sie die Erwartungen nie erfüllen konnten oder so ähnlich?</a:t>
            </a:r>
          </a:p>
          <a:p>
            <a:pPr>
              <a:defRPr/>
            </a:pPr>
            <a:r>
              <a:rPr lang="de-CH" dirty="0"/>
              <a:t>Können Sie sich aus dem Blickwinkel dieses Anteils vorstellen wie schwierig es sein muss niemals mit jemand anderem zufrieden zu sein. Wie einsam sich </a:t>
            </a:r>
            <a:br>
              <a:rPr lang="de-CH" dirty="0"/>
            </a:br>
            <a:r>
              <a:rPr lang="de-CH" dirty="0"/>
              <a:t>das anfühlen muss? Wie frustrierend es sein muss, </a:t>
            </a:r>
            <a:br>
              <a:rPr lang="de-CH" dirty="0"/>
            </a:br>
            <a:r>
              <a:rPr lang="de-CH" dirty="0"/>
              <a:t>nie zu bekommen, was man braucht und wünscht?</a:t>
            </a:r>
          </a:p>
          <a:p>
            <a:pPr>
              <a:defRPr/>
            </a:pPr>
            <a:r>
              <a:rPr lang="de-CH" dirty="0"/>
              <a:t>Und kann dieser beschützende Anteil sich vorstellen, wie es sich aus Ihrer Perspektive anfühlt, nie den Erwartungen zu genügen, nie gut genug zu sein?</a:t>
            </a:r>
          </a:p>
          <a:p>
            <a:pPr>
              <a:defRPr/>
            </a:pPr>
            <a:r>
              <a:rPr lang="de-CH" dirty="0"/>
              <a:t>Ich frage mich, ob sie beide vielleicht einige dieser schmerzhaften Erfahrungen teilen?</a:t>
            </a:r>
          </a:p>
        </p:txBody>
      </p:sp>
      <p:sp>
        <p:nvSpPr>
          <p:cNvPr id="3" name="Title 2"/>
          <p:cNvSpPr>
            <a:spLocks noGrp="1"/>
          </p:cNvSpPr>
          <p:nvPr>
            <p:ph type="title"/>
          </p:nvPr>
        </p:nvSpPr>
        <p:spPr>
          <a:xfrm>
            <a:off x="457200" y="152400"/>
            <a:ext cx="8229600" cy="990600"/>
          </a:xfrm>
        </p:spPr>
        <p:txBody>
          <a:bodyPr>
            <a:normAutofit fontScale="90000"/>
          </a:bodyPr>
          <a:lstStyle/>
          <a:p>
            <a:pPr>
              <a:defRPr/>
            </a:pPr>
            <a:r>
              <a:rPr lang="de-CH" dirty="0"/>
              <a:t>Mit Beschützenden Anteilen Arbeiten: Empathie</a:t>
            </a:r>
          </a:p>
        </p:txBody>
      </p:sp>
    </p:spTree>
    <p:extLst>
      <p:ext uri="{BB962C8B-B14F-4D97-AF65-F5344CB8AC3E}">
        <p14:creationId xmlns:p14="http://schemas.microsoft.com/office/powerpoint/2010/main" val="15617047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sz="2800" dirty="0"/>
              <a:t>Phasenorientierte Behandlung Phase 2: Prozessieren von Erinnerungen: Planung</a:t>
            </a:r>
          </a:p>
        </p:txBody>
      </p:sp>
      <p:sp>
        <p:nvSpPr>
          <p:cNvPr id="3" name="Content Placeholder 2"/>
          <p:cNvSpPr>
            <a:spLocks noGrp="1"/>
          </p:cNvSpPr>
          <p:nvPr>
            <p:ph sz="quarter" idx="1"/>
          </p:nvPr>
        </p:nvSpPr>
        <p:spPr/>
        <p:txBody>
          <a:bodyPr>
            <a:normAutofit fontScale="92500" lnSpcReduction="20000"/>
          </a:bodyPr>
          <a:lstStyle/>
          <a:p>
            <a:r>
              <a:rPr lang="de-CH" dirty="0"/>
              <a:t>Psychoedukation über den Integrationsprozess von traumatischen Erinnerungen mit EMDR wird benötigt, damit der Klient weiss, wie der Integrationsprozess strukturiert und gesteuert sein wird; welche Ziele zuerst und welche später kommen und weshalb; mit anderen Worten, wie der Prozess gelenkt sein wird.</a:t>
            </a:r>
          </a:p>
          <a:p>
            <a:r>
              <a:rPr lang="de-CH" dirty="0"/>
              <a:t>Ein Teil dieses EMDR Behandlungsplanes kann die Erstellung einer Lebenslinie sein, um die traumatischen Erinnerungen zu ordnen. Dies kann hilfreich sein, um verschiedene Typen von traumatischen Erinnerungen in Gruppen zusammenzufassen und in eine Reihenfolge zu bringen, in welcher sie prozessiert werden (Shapiro, 2001). </a:t>
            </a:r>
          </a:p>
        </p:txBody>
      </p:sp>
    </p:spTree>
    <p:extLst>
      <p:ext uri="{BB962C8B-B14F-4D97-AF65-F5344CB8AC3E}">
        <p14:creationId xmlns:p14="http://schemas.microsoft.com/office/powerpoint/2010/main" val="3498420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Arne Hoffman’s 4 tests  </a:t>
            </a:r>
            <a:r>
              <a:rPr lang="en-US" dirty="0" err="1"/>
              <a:t>für</a:t>
            </a:r>
            <a:r>
              <a:rPr lang="en-US"/>
              <a:t> die </a:t>
            </a:r>
            <a:r>
              <a:rPr lang="en-US" dirty="0" err="1"/>
              <a:t>Arbeit</a:t>
            </a:r>
            <a:r>
              <a:rPr lang="en-US" dirty="0"/>
              <a:t> </a:t>
            </a:r>
            <a:r>
              <a:rPr lang="en-US" dirty="0" err="1"/>
              <a:t>mit</a:t>
            </a:r>
            <a:r>
              <a:rPr lang="en-US" dirty="0"/>
              <a:t> </a:t>
            </a:r>
            <a:r>
              <a:rPr lang="en-US" dirty="0" err="1"/>
              <a:t>Erinnerungen</a:t>
            </a:r>
            <a:endParaRPr lang="en-US" dirty="0"/>
          </a:p>
        </p:txBody>
      </p:sp>
      <p:sp>
        <p:nvSpPr>
          <p:cNvPr id="3" name="Content Placeholder 2"/>
          <p:cNvSpPr>
            <a:spLocks noGrp="1"/>
          </p:cNvSpPr>
          <p:nvPr>
            <p:ph idx="1"/>
          </p:nvPr>
        </p:nvSpPr>
        <p:spPr/>
        <p:txBody>
          <a:bodyPr>
            <a:normAutofit fontScale="92500" lnSpcReduction="10000"/>
          </a:bodyPr>
          <a:lstStyle/>
          <a:p>
            <a:r>
              <a:rPr lang="en-US" dirty="0"/>
              <a:t>1. </a:t>
            </a:r>
            <a:r>
              <a:rPr lang="en-US" dirty="0" err="1"/>
              <a:t>Alltagstest</a:t>
            </a:r>
            <a:r>
              <a:rPr lang="en-US" dirty="0"/>
              <a:t>:</a:t>
            </a:r>
            <a:r>
              <a:rPr lang="en-US" b="1" dirty="0"/>
              <a:t> </a:t>
            </a:r>
            <a:r>
              <a:rPr lang="en-US" dirty="0"/>
              <a:t>(Patient hat </a:t>
            </a:r>
            <a:r>
              <a:rPr lang="en-US" dirty="0" err="1"/>
              <a:t>keine</a:t>
            </a:r>
            <a:r>
              <a:rPr lang="en-US" dirty="0"/>
              <a:t> </a:t>
            </a:r>
            <a:r>
              <a:rPr lang="en-US" dirty="0" err="1"/>
              <a:t>aktuelle</a:t>
            </a:r>
            <a:r>
              <a:rPr lang="en-US" dirty="0"/>
              <a:t> </a:t>
            </a:r>
            <a:r>
              <a:rPr lang="en-US" dirty="0" err="1"/>
              <a:t>Krise</a:t>
            </a:r>
            <a:r>
              <a:rPr lang="en-US" dirty="0"/>
              <a:t> und </a:t>
            </a:r>
            <a:r>
              <a:rPr lang="en-US" dirty="0" err="1"/>
              <a:t>ausreichend</a:t>
            </a:r>
            <a:r>
              <a:rPr lang="en-US" dirty="0"/>
              <a:t> </a:t>
            </a:r>
            <a:r>
              <a:rPr lang="en-US" dirty="0" err="1"/>
              <a:t>Energie</a:t>
            </a:r>
            <a:r>
              <a:rPr lang="en-US" dirty="0"/>
              <a:t> </a:t>
            </a:r>
            <a:r>
              <a:rPr lang="en-US" dirty="0" err="1"/>
              <a:t>für</a:t>
            </a:r>
            <a:r>
              <a:rPr lang="en-US" dirty="0"/>
              <a:t> </a:t>
            </a:r>
            <a:r>
              <a:rPr lang="en-US" dirty="0" err="1"/>
              <a:t>aufdeckende</a:t>
            </a:r>
            <a:r>
              <a:rPr lang="en-US" dirty="0"/>
              <a:t> </a:t>
            </a:r>
            <a:r>
              <a:rPr lang="en-US" dirty="0" err="1"/>
              <a:t>Arbeit</a:t>
            </a:r>
            <a:r>
              <a:rPr lang="en-US" dirty="0"/>
              <a:t>).</a:t>
            </a:r>
          </a:p>
          <a:p>
            <a:r>
              <a:rPr lang="en-US" dirty="0"/>
              <a:t>2. </a:t>
            </a:r>
            <a:r>
              <a:rPr lang="en-US" dirty="0" err="1"/>
              <a:t>Sicherer</a:t>
            </a:r>
            <a:r>
              <a:rPr lang="en-US" dirty="0"/>
              <a:t> Ort-/</a:t>
            </a:r>
            <a:r>
              <a:rPr lang="en-US" dirty="0" err="1"/>
              <a:t>Wohlfühlort</a:t>
            </a:r>
            <a:r>
              <a:rPr lang="en-US" dirty="0"/>
              <a:t>-Test: </a:t>
            </a:r>
            <a:r>
              <a:rPr lang="en-US" dirty="0" err="1"/>
              <a:t>Prüfen</a:t>
            </a:r>
            <a:r>
              <a:rPr lang="en-US" dirty="0"/>
              <a:t> </a:t>
            </a:r>
            <a:r>
              <a:rPr lang="en-US" dirty="0" err="1"/>
              <a:t>ob</a:t>
            </a:r>
            <a:r>
              <a:rPr lang="en-US" dirty="0"/>
              <a:t> Patient </a:t>
            </a:r>
            <a:r>
              <a:rPr lang="en-US" dirty="0" err="1"/>
              <a:t>ein</a:t>
            </a:r>
            <a:r>
              <a:rPr lang="en-US" dirty="0"/>
              <a:t> minimal-positives </a:t>
            </a:r>
            <a:r>
              <a:rPr lang="en-US" dirty="0" err="1"/>
              <a:t>Körpergefühl</a:t>
            </a:r>
            <a:r>
              <a:rPr lang="en-US" dirty="0"/>
              <a:t> </a:t>
            </a:r>
            <a:r>
              <a:rPr lang="en-US" dirty="0" err="1"/>
              <a:t>erfährt</a:t>
            </a:r>
            <a:r>
              <a:rPr lang="en-US" dirty="0"/>
              <a:t> </a:t>
            </a:r>
            <a:r>
              <a:rPr lang="en-US" dirty="0" err="1"/>
              <a:t>während</a:t>
            </a:r>
            <a:r>
              <a:rPr lang="en-US" dirty="0"/>
              <a:t> </a:t>
            </a:r>
            <a:r>
              <a:rPr lang="en-US" dirty="0" err="1"/>
              <a:t>diesen</a:t>
            </a:r>
            <a:r>
              <a:rPr lang="en-US" dirty="0"/>
              <a:t> </a:t>
            </a:r>
            <a:r>
              <a:rPr lang="en-US" dirty="0" err="1"/>
              <a:t>Uebungen</a:t>
            </a:r>
            <a:r>
              <a:rPr lang="en-US" dirty="0"/>
              <a:t>. </a:t>
            </a:r>
          </a:p>
          <a:p>
            <a:r>
              <a:rPr lang="en-US" dirty="0"/>
              <a:t>3. Stimulations-Test: RDI </a:t>
            </a:r>
            <a:r>
              <a:rPr lang="en-US" dirty="0" err="1"/>
              <a:t>mit</a:t>
            </a:r>
            <a:r>
              <a:rPr lang="en-US" dirty="0"/>
              <a:t> ABW </a:t>
            </a:r>
            <a:r>
              <a:rPr lang="en-US" dirty="0" err="1"/>
              <a:t>versuchen</a:t>
            </a:r>
            <a:r>
              <a:rPr lang="en-US" dirty="0"/>
              <a:t> und </a:t>
            </a:r>
            <a:r>
              <a:rPr lang="en-US" dirty="0" err="1"/>
              <a:t>schauen</a:t>
            </a:r>
            <a:r>
              <a:rPr lang="en-US" dirty="0"/>
              <a:t>, </a:t>
            </a:r>
            <a:r>
              <a:rPr lang="en-US" dirty="0" err="1"/>
              <a:t>ob</a:t>
            </a:r>
            <a:r>
              <a:rPr lang="en-US" dirty="0"/>
              <a:t> der Patient </a:t>
            </a:r>
            <a:r>
              <a:rPr lang="en-US" dirty="0" err="1"/>
              <a:t>dabei</a:t>
            </a:r>
            <a:r>
              <a:rPr lang="en-US" dirty="0"/>
              <a:t> </a:t>
            </a:r>
            <a:r>
              <a:rPr lang="en-US" dirty="0" err="1"/>
              <a:t>ein</a:t>
            </a:r>
            <a:r>
              <a:rPr lang="en-US" dirty="0"/>
              <a:t> positives (</a:t>
            </a:r>
            <a:r>
              <a:rPr lang="en-US" dirty="0" err="1"/>
              <a:t>Körper</a:t>
            </a:r>
            <a:r>
              <a:rPr lang="en-US" dirty="0"/>
              <a:t>)</a:t>
            </a:r>
            <a:r>
              <a:rPr lang="en-US" dirty="0" err="1"/>
              <a:t>gefühl</a:t>
            </a:r>
            <a:r>
              <a:rPr lang="en-US" dirty="0"/>
              <a:t> </a:t>
            </a:r>
            <a:r>
              <a:rPr lang="en-US" dirty="0" err="1"/>
              <a:t>entwickeln</a:t>
            </a:r>
            <a:r>
              <a:rPr lang="en-US" dirty="0"/>
              <a:t> </a:t>
            </a:r>
            <a:r>
              <a:rPr lang="en-US" dirty="0" err="1"/>
              <a:t>kann</a:t>
            </a:r>
            <a:r>
              <a:rPr lang="en-US" dirty="0"/>
              <a:t>.</a:t>
            </a:r>
          </a:p>
          <a:p>
            <a:r>
              <a:rPr lang="en-US" dirty="0"/>
              <a:t>4. </a:t>
            </a:r>
            <a:r>
              <a:rPr lang="en-US" dirty="0" err="1"/>
              <a:t>Anamnesetest</a:t>
            </a:r>
            <a:r>
              <a:rPr lang="en-US" dirty="0"/>
              <a:t>: den </a:t>
            </a:r>
            <a:r>
              <a:rPr lang="en-US" dirty="0" err="1"/>
              <a:t>Patienten</a:t>
            </a:r>
            <a:r>
              <a:rPr lang="en-US" dirty="0"/>
              <a:t> </a:t>
            </a:r>
            <a:r>
              <a:rPr lang="en-US" dirty="0" err="1"/>
              <a:t>ein</a:t>
            </a:r>
            <a:r>
              <a:rPr lang="en-US" dirty="0"/>
              <a:t> </a:t>
            </a:r>
            <a:r>
              <a:rPr lang="en-US" dirty="0" err="1"/>
              <a:t>bisschen</a:t>
            </a:r>
            <a:r>
              <a:rPr lang="en-US" dirty="0"/>
              <a:t> (</a:t>
            </a:r>
            <a:r>
              <a:rPr lang="en-US" dirty="0" err="1"/>
              <a:t>keine</a:t>
            </a:r>
            <a:r>
              <a:rPr lang="en-US" dirty="0"/>
              <a:t> Details) </a:t>
            </a:r>
            <a:r>
              <a:rPr lang="en-US" dirty="0" err="1"/>
              <a:t>über</a:t>
            </a:r>
            <a:r>
              <a:rPr lang="en-US" dirty="0"/>
              <a:t> die </a:t>
            </a:r>
            <a:r>
              <a:rPr lang="en-US" dirty="0" err="1"/>
              <a:t>Zielerinnerung</a:t>
            </a:r>
            <a:r>
              <a:rPr lang="en-US" dirty="0"/>
              <a:t> </a:t>
            </a:r>
            <a:r>
              <a:rPr lang="en-US" dirty="0" err="1"/>
              <a:t>erzählen</a:t>
            </a:r>
            <a:r>
              <a:rPr lang="en-US" dirty="0"/>
              <a:t> </a:t>
            </a:r>
            <a:r>
              <a:rPr lang="en-US" dirty="0" err="1"/>
              <a:t>lassen</a:t>
            </a:r>
            <a:r>
              <a:rPr lang="en-US" dirty="0"/>
              <a:t>. </a:t>
            </a:r>
            <a:r>
              <a:rPr lang="en-US" dirty="0" err="1"/>
              <a:t>Wenn</a:t>
            </a:r>
            <a:r>
              <a:rPr lang="en-US" dirty="0"/>
              <a:t> </a:t>
            </a:r>
            <a:r>
              <a:rPr lang="en-US" dirty="0" err="1"/>
              <a:t>er</a:t>
            </a:r>
            <a:r>
              <a:rPr lang="en-US" dirty="0"/>
              <a:t> in der </a:t>
            </a:r>
            <a:r>
              <a:rPr lang="en-US" dirty="0" err="1"/>
              <a:t>Gegenwart</a:t>
            </a:r>
            <a:r>
              <a:rPr lang="en-US" dirty="0"/>
              <a:t> </a:t>
            </a:r>
            <a:r>
              <a:rPr lang="en-US" dirty="0" err="1"/>
              <a:t>bleiben</a:t>
            </a:r>
            <a:r>
              <a:rPr lang="en-US" dirty="0"/>
              <a:t> </a:t>
            </a:r>
            <a:r>
              <a:rPr lang="en-US" dirty="0" err="1"/>
              <a:t>kann</a:t>
            </a:r>
            <a:r>
              <a:rPr lang="en-US" dirty="0"/>
              <a:t> </a:t>
            </a:r>
            <a:r>
              <a:rPr lang="en-US" dirty="0" err="1"/>
              <a:t>ohne</a:t>
            </a:r>
            <a:r>
              <a:rPr lang="en-US" dirty="0"/>
              <a:t> </a:t>
            </a:r>
            <a:r>
              <a:rPr lang="en-US" dirty="0" err="1"/>
              <a:t>zu</a:t>
            </a:r>
            <a:r>
              <a:rPr lang="en-US" dirty="0"/>
              <a:t> </a:t>
            </a:r>
            <a:r>
              <a:rPr lang="en-US" dirty="0" err="1"/>
              <a:t>dissoziieren</a:t>
            </a:r>
            <a:r>
              <a:rPr lang="en-US" dirty="0"/>
              <a:t>, </a:t>
            </a:r>
            <a:r>
              <a:rPr lang="en-US" dirty="0" err="1"/>
              <a:t>ist</a:t>
            </a:r>
            <a:r>
              <a:rPr lang="en-US" dirty="0"/>
              <a:t> der Test “</a:t>
            </a:r>
            <a:r>
              <a:rPr lang="en-US" dirty="0" err="1"/>
              <a:t>bestanden</a:t>
            </a:r>
            <a:r>
              <a:rPr lang="en-US" dirty="0"/>
              <a:t>”.</a:t>
            </a:r>
          </a:p>
        </p:txBody>
      </p:sp>
    </p:spTree>
    <p:extLst>
      <p:ext uri="{BB962C8B-B14F-4D97-AF65-F5344CB8AC3E}">
        <p14:creationId xmlns:p14="http://schemas.microsoft.com/office/powerpoint/2010/main" val="6453604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Unterschiedliche</a:t>
            </a:r>
            <a:r>
              <a:rPr lang="en-US" dirty="0"/>
              <a:t> </a:t>
            </a:r>
            <a:r>
              <a:rPr lang="en-US" dirty="0" err="1"/>
              <a:t>Fokussierungsstrategien</a:t>
            </a:r>
            <a:endParaRPr lang="en-US" dirty="0"/>
          </a:p>
        </p:txBody>
      </p:sp>
      <p:sp>
        <p:nvSpPr>
          <p:cNvPr id="3" name="Content Placeholder 2"/>
          <p:cNvSpPr>
            <a:spLocks noGrp="1"/>
          </p:cNvSpPr>
          <p:nvPr>
            <p:ph sz="quarter" idx="1"/>
          </p:nvPr>
        </p:nvSpPr>
        <p:spPr/>
        <p:txBody>
          <a:bodyPr>
            <a:normAutofit fontScale="92500" lnSpcReduction="20000"/>
          </a:bodyPr>
          <a:lstStyle/>
          <a:p>
            <a:r>
              <a:rPr lang="en-GB" dirty="0"/>
              <a:t>Start </a:t>
            </a:r>
            <a:r>
              <a:rPr lang="en-GB" dirty="0" err="1"/>
              <a:t>mit</a:t>
            </a:r>
            <a:r>
              <a:rPr lang="en-GB" dirty="0"/>
              <a:t> </a:t>
            </a:r>
            <a:r>
              <a:rPr lang="en-GB" dirty="0" err="1"/>
              <a:t>einer</a:t>
            </a:r>
            <a:r>
              <a:rPr lang="en-GB" dirty="0"/>
              <a:t> </a:t>
            </a:r>
            <a:r>
              <a:rPr lang="en-GB" dirty="0" err="1"/>
              <a:t>Erinnerung</a:t>
            </a:r>
            <a:r>
              <a:rPr lang="en-GB" dirty="0"/>
              <a:t>, die </a:t>
            </a:r>
            <a:r>
              <a:rPr lang="en-GB" dirty="0" err="1"/>
              <a:t>im</a:t>
            </a:r>
            <a:r>
              <a:rPr lang="en-GB" dirty="0"/>
              <a:t> </a:t>
            </a:r>
            <a:r>
              <a:rPr lang="en-GB" dirty="0" err="1"/>
              <a:t>täglichen</a:t>
            </a:r>
            <a:r>
              <a:rPr lang="en-GB" dirty="0"/>
              <a:t> </a:t>
            </a:r>
            <a:r>
              <a:rPr lang="en-GB" dirty="0" err="1"/>
              <a:t>Leben</a:t>
            </a:r>
            <a:r>
              <a:rPr lang="en-GB" dirty="0"/>
              <a:t> am </a:t>
            </a:r>
            <a:r>
              <a:rPr lang="en-GB" dirty="0" err="1"/>
              <a:t>meisten</a:t>
            </a:r>
            <a:r>
              <a:rPr lang="en-GB" dirty="0"/>
              <a:t> </a:t>
            </a:r>
            <a:r>
              <a:rPr lang="en-GB" dirty="0" err="1"/>
              <a:t>Probleme</a:t>
            </a:r>
            <a:r>
              <a:rPr lang="en-GB" dirty="0"/>
              <a:t> </a:t>
            </a:r>
            <a:r>
              <a:rPr lang="en-GB" dirty="0" err="1"/>
              <a:t>verursacht</a:t>
            </a:r>
            <a:r>
              <a:rPr lang="en-GB" dirty="0"/>
              <a:t>, </a:t>
            </a:r>
            <a:r>
              <a:rPr lang="en-GB" dirty="0" err="1"/>
              <a:t>oder</a:t>
            </a:r>
            <a:r>
              <a:rPr lang="en-GB" dirty="0"/>
              <a:t> </a:t>
            </a:r>
            <a:r>
              <a:rPr lang="en-GB" dirty="0" err="1"/>
              <a:t>verantwortlich</a:t>
            </a:r>
            <a:r>
              <a:rPr lang="en-GB" dirty="0"/>
              <a:t> </a:t>
            </a:r>
            <a:r>
              <a:rPr lang="en-GB" dirty="0" err="1"/>
              <a:t>ist</a:t>
            </a:r>
            <a:r>
              <a:rPr lang="en-GB" dirty="0"/>
              <a:t> </a:t>
            </a:r>
            <a:r>
              <a:rPr lang="en-GB" dirty="0" err="1"/>
              <a:t>für</a:t>
            </a:r>
            <a:r>
              <a:rPr lang="en-GB" dirty="0"/>
              <a:t> die </a:t>
            </a:r>
            <a:r>
              <a:rPr lang="en-GB" dirty="0" err="1"/>
              <a:t>präsentierte</a:t>
            </a:r>
            <a:r>
              <a:rPr lang="en-GB" dirty="0"/>
              <a:t> </a:t>
            </a:r>
            <a:r>
              <a:rPr lang="en-GB" dirty="0" err="1"/>
              <a:t>Hauptproblematik</a:t>
            </a:r>
            <a:r>
              <a:rPr lang="en-GB" dirty="0"/>
              <a:t> (e.g., Leeds, 2009). </a:t>
            </a:r>
          </a:p>
          <a:p>
            <a:r>
              <a:rPr lang="en-GB" dirty="0" err="1"/>
              <a:t>Dellucci</a:t>
            </a:r>
            <a:r>
              <a:rPr lang="en-GB" dirty="0"/>
              <a:t> (2010) </a:t>
            </a:r>
            <a:r>
              <a:rPr lang="en-GB" dirty="0" err="1"/>
              <a:t>schlägt</a:t>
            </a:r>
            <a:r>
              <a:rPr lang="en-GB" dirty="0"/>
              <a:t> </a:t>
            </a:r>
            <a:r>
              <a:rPr lang="en-GB" dirty="0" err="1"/>
              <a:t>vor</a:t>
            </a:r>
            <a:r>
              <a:rPr lang="en-GB" dirty="0"/>
              <a:t>, </a:t>
            </a:r>
            <a:r>
              <a:rPr lang="en-GB" dirty="0" err="1"/>
              <a:t>gegenwärtige</a:t>
            </a:r>
            <a:r>
              <a:rPr lang="en-GB" dirty="0"/>
              <a:t> </a:t>
            </a:r>
            <a:r>
              <a:rPr lang="en-GB" dirty="0" err="1"/>
              <a:t>Auslösereize</a:t>
            </a:r>
            <a:r>
              <a:rPr lang="en-GB" dirty="0"/>
              <a:t> / Trigger </a:t>
            </a:r>
            <a:r>
              <a:rPr lang="en-GB" dirty="0" err="1"/>
              <a:t>vor</a:t>
            </a:r>
            <a:r>
              <a:rPr lang="en-GB" dirty="0"/>
              <a:t> der </a:t>
            </a:r>
            <a:r>
              <a:rPr lang="en-GB" dirty="0" err="1"/>
              <a:t>Fokussierung</a:t>
            </a:r>
            <a:r>
              <a:rPr lang="en-GB" dirty="0"/>
              <a:t> auf </a:t>
            </a:r>
            <a:r>
              <a:rPr lang="en-GB" dirty="0" err="1"/>
              <a:t>Erinnerungen</a:t>
            </a:r>
            <a:r>
              <a:rPr lang="en-GB" dirty="0"/>
              <a:t> </a:t>
            </a:r>
            <a:r>
              <a:rPr lang="en-GB" dirty="0" err="1"/>
              <a:t>aus</a:t>
            </a:r>
            <a:r>
              <a:rPr lang="en-GB" dirty="0"/>
              <a:t> der </a:t>
            </a:r>
            <a:r>
              <a:rPr lang="en-GB" dirty="0" err="1"/>
              <a:t>Vergangenheit</a:t>
            </a:r>
            <a:r>
              <a:rPr lang="en-GB" dirty="0"/>
              <a:t> </a:t>
            </a:r>
            <a:r>
              <a:rPr lang="en-GB" dirty="0" err="1"/>
              <a:t>zu</a:t>
            </a:r>
            <a:r>
              <a:rPr lang="en-GB" dirty="0"/>
              <a:t> </a:t>
            </a:r>
            <a:r>
              <a:rPr lang="en-GB" dirty="0" err="1"/>
              <a:t>prozessieren</a:t>
            </a:r>
            <a:r>
              <a:rPr lang="en-GB" dirty="0"/>
              <a:t>, um </a:t>
            </a:r>
            <a:r>
              <a:rPr lang="en-GB" dirty="0" err="1"/>
              <a:t>zuletzt</a:t>
            </a:r>
            <a:r>
              <a:rPr lang="en-GB" dirty="0"/>
              <a:t> die </a:t>
            </a:r>
            <a:r>
              <a:rPr lang="en-GB" dirty="0" err="1"/>
              <a:t>ganz</a:t>
            </a:r>
            <a:r>
              <a:rPr lang="en-GB" dirty="0"/>
              <a:t> </a:t>
            </a:r>
            <a:r>
              <a:rPr lang="en-GB" dirty="0" err="1"/>
              <a:t>frühen</a:t>
            </a:r>
            <a:r>
              <a:rPr lang="en-GB" dirty="0"/>
              <a:t> </a:t>
            </a:r>
            <a:r>
              <a:rPr lang="en-GB" dirty="0" err="1"/>
              <a:t>Erinnerungen</a:t>
            </a:r>
            <a:r>
              <a:rPr lang="en-GB" dirty="0"/>
              <a:t> </a:t>
            </a:r>
            <a:r>
              <a:rPr lang="en-GB" dirty="0" err="1"/>
              <a:t>zu</a:t>
            </a:r>
            <a:r>
              <a:rPr lang="en-GB" dirty="0"/>
              <a:t> </a:t>
            </a:r>
            <a:r>
              <a:rPr lang="en-GB" dirty="0" err="1"/>
              <a:t>bearbeiten</a:t>
            </a:r>
            <a:r>
              <a:rPr lang="en-GB" dirty="0"/>
              <a:t>. </a:t>
            </a:r>
          </a:p>
          <a:p>
            <a:r>
              <a:rPr lang="en-GB" dirty="0"/>
              <a:t>Hofmann and </a:t>
            </a:r>
            <a:r>
              <a:rPr lang="en-GB" dirty="0" err="1"/>
              <a:t>Matthes</a:t>
            </a:r>
            <a:r>
              <a:rPr lang="en-GB" dirty="0"/>
              <a:t> (2011) </a:t>
            </a:r>
            <a:r>
              <a:rPr lang="en-GB" dirty="0" err="1"/>
              <a:t>empfehlen</a:t>
            </a:r>
            <a:r>
              <a:rPr lang="en-GB" dirty="0"/>
              <a:t>, </a:t>
            </a:r>
            <a:r>
              <a:rPr lang="en-GB" dirty="0" err="1"/>
              <a:t>mit</a:t>
            </a:r>
            <a:r>
              <a:rPr lang="en-GB" dirty="0"/>
              <a:t> </a:t>
            </a:r>
            <a:r>
              <a:rPr lang="en-GB" dirty="0" err="1"/>
              <a:t>belastenden</a:t>
            </a:r>
            <a:r>
              <a:rPr lang="en-GB" dirty="0"/>
              <a:t> </a:t>
            </a:r>
            <a:r>
              <a:rPr lang="en-GB" dirty="0" err="1"/>
              <a:t>Ereignisse</a:t>
            </a:r>
            <a:r>
              <a:rPr lang="en-GB" dirty="0"/>
              <a:t> in der </a:t>
            </a:r>
            <a:r>
              <a:rPr lang="en-GB" dirty="0" err="1"/>
              <a:t>Zukunft</a:t>
            </a:r>
            <a:r>
              <a:rPr lang="en-GB" dirty="0"/>
              <a:t> </a:t>
            </a:r>
            <a:r>
              <a:rPr lang="en-GB" dirty="0" err="1"/>
              <a:t>zu</a:t>
            </a:r>
            <a:r>
              <a:rPr lang="en-GB" dirty="0"/>
              <a:t> </a:t>
            </a:r>
            <a:r>
              <a:rPr lang="en-GB" dirty="0" err="1"/>
              <a:t>beginnen</a:t>
            </a:r>
            <a:r>
              <a:rPr lang="en-GB" dirty="0"/>
              <a:t> (</a:t>
            </a:r>
            <a:r>
              <a:rPr lang="en-GB" dirty="0" err="1"/>
              <a:t>nur</a:t>
            </a:r>
            <a:r>
              <a:rPr lang="en-GB" dirty="0"/>
              <a:t> </a:t>
            </a:r>
            <a:r>
              <a:rPr lang="en-GB" dirty="0" err="1"/>
              <a:t>Ressourcenaktivierung</a:t>
            </a:r>
            <a:r>
              <a:rPr lang="en-GB" dirty="0"/>
              <a:t>), </a:t>
            </a:r>
            <a:r>
              <a:rPr lang="en-GB" dirty="0" err="1"/>
              <a:t>danach</a:t>
            </a:r>
            <a:r>
              <a:rPr lang="en-GB" dirty="0"/>
              <a:t> die </a:t>
            </a:r>
            <a:r>
              <a:rPr lang="en-GB" dirty="0" err="1"/>
              <a:t>Auslösereize</a:t>
            </a:r>
            <a:r>
              <a:rPr lang="en-GB" dirty="0"/>
              <a:t>/Trigger </a:t>
            </a:r>
            <a:r>
              <a:rPr lang="en-GB" dirty="0" err="1"/>
              <a:t>zu</a:t>
            </a:r>
            <a:r>
              <a:rPr lang="en-GB" dirty="0"/>
              <a:t> </a:t>
            </a:r>
            <a:r>
              <a:rPr lang="en-GB" dirty="0" err="1"/>
              <a:t>bearbeiten</a:t>
            </a:r>
            <a:r>
              <a:rPr lang="en-GB" dirty="0"/>
              <a:t>, </a:t>
            </a:r>
            <a:r>
              <a:rPr lang="de-CH" dirty="0"/>
              <a:t>und dann die Erinnerungen aus der Vergangenheit.</a:t>
            </a:r>
            <a:endParaRPr lang="en-US" b="1" dirty="0"/>
          </a:p>
        </p:txBody>
      </p:sp>
    </p:spTree>
    <p:extLst>
      <p:ext uri="{BB962C8B-B14F-4D97-AF65-F5344CB8AC3E}">
        <p14:creationId xmlns:p14="http://schemas.microsoft.com/office/powerpoint/2010/main" val="438653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de-CH" sz="2800" dirty="0" err="1"/>
              <a:t>PhasenOrientierte</a:t>
            </a:r>
            <a:r>
              <a:rPr lang="de-CH" sz="2800" dirty="0"/>
              <a:t> Behandlung</a:t>
            </a:r>
            <a:br>
              <a:rPr lang="de-CH" sz="2800" dirty="0"/>
            </a:br>
            <a:r>
              <a:rPr lang="de-CH" sz="2800" dirty="0"/>
              <a:t>Phase 1: Stabilisierung</a:t>
            </a:r>
            <a:br>
              <a:rPr lang="de-CH" sz="2800" dirty="0"/>
            </a:br>
            <a:r>
              <a:rPr lang="de-CH" sz="2800" dirty="0"/>
              <a:t>(EMDR Phase 2 - Vorbereitung)</a:t>
            </a:r>
          </a:p>
        </p:txBody>
      </p:sp>
      <p:sp>
        <p:nvSpPr>
          <p:cNvPr id="3" name="Content Placeholder 2"/>
          <p:cNvSpPr>
            <a:spLocks noGrp="1"/>
          </p:cNvSpPr>
          <p:nvPr>
            <p:ph idx="1"/>
          </p:nvPr>
        </p:nvSpPr>
        <p:spPr/>
        <p:txBody>
          <a:bodyPr>
            <a:normAutofit lnSpcReduction="10000"/>
          </a:bodyPr>
          <a:lstStyle/>
          <a:p>
            <a:r>
              <a:rPr lang="de-CH" dirty="0"/>
              <a:t>Beginnen Sie mit der Verbesserung der integrativen Fähigkeit des/der ANP sowie seiner Fähigkeit, die Erregung der </a:t>
            </a:r>
            <a:r>
              <a:rPr lang="de-CH" dirty="0" err="1"/>
              <a:t>EP‘s</a:t>
            </a:r>
            <a:r>
              <a:rPr lang="de-CH" dirty="0"/>
              <a:t> zu beruhigen</a:t>
            </a:r>
          </a:p>
          <a:p>
            <a:r>
              <a:rPr lang="de-CH" dirty="0"/>
              <a:t>Toleranz gegenüber positiven Affekten</a:t>
            </a:r>
          </a:p>
          <a:p>
            <a:r>
              <a:rPr lang="de-CH" dirty="0"/>
              <a:t>Fähigkeiten zur Beruhigung</a:t>
            </a:r>
          </a:p>
          <a:p>
            <a:r>
              <a:rPr lang="de-CH" dirty="0"/>
              <a:t>Fähigkeit während der Kommunikation mit </a:t>
            </a:r>
            <a:r>
              <a:rPr lang="de-CH" dirty="0" err="1"/>
              <a:t>EP’s</a:t>
            </a:r>
            <a:r>
              <a:rPr lang="de-CH" dirty="0"/>
              <a:t> präsent zu bleiben </a:t>
            </a:r>
          </a:p>
          <a:p>
            <a:r>
              <a:rPr lang="de-CH" dirty="0"/>
              <a:t>Führungsfähigkeit des/der ANP</a:t>
            </a:r>
          </a:p>
          <a:p>
            <a:r>
              <a:rPr lang="de-CH" dirty="0"/>
              <a:t>Psychoedukation über Trauma und Dissoziation – Anteile (Gedächtnisnetzwerke), die in der Zeit des Traumas leben</a:t>
            </a:r>
          </a:p>
        </p:txBody>
      </p:sp>
    </p:spTree>
    <p:extLst>
      <p:ext uri="{BB962C8B-B14F-4D97-AF65-F5344CB8AC3E}">
        <p14:creationId xmlns:p14="http://schemas.microsoft.com/office/powerpoint/2010/main" val="6533737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 </a:t>
            </a:r>
            <a:r>
              <a:rPr lang="en-US" dirty="0" err="1"/>
              <a:t>Erinnerung</a:t>
            </a:r>
            <a:r>
              <a:rPr lang="en-US" dirty="0"/>
              <a:t> </a:t>
            </a:r>
            <a:r>
              <a:rPr lang="en-US" dirty="0" err="1"/>
              <a:t>explorieren</a:t>
            </a:r>
            <a:endParaRPr lang="en-US" dirty="0"/>
          </a:p>
        </p:txBody>
      </p:sp>
      <p:sp>
        <p:nvSpPr>
          <p:cNvPr id="3" name="Content Placeholder 2"/>
          <p:cNvSpPr>
            <a:spLocks noGrp="1"/>
          </p:cNvSpPr>
          <p:nvPr>
            <p:ph sz="quarter" idx="1"/>
          </p:nvPr>
        </p:nvSpPr>
        <p:spPr/>
        <p:txBody>
          <a:bodyPr/>
          <a:lstStyle/>
          <a:p>
            <a:r>
              <a:rPr lang="en-GB" dirty="0" err="1"/>
              <a:t>Es</a:t>
            </a:r>
            <a:r>
              <a:rPr lang="en-GB" dirty="0"/>
              <a:t> </a:t>
            </a:r>
            <a:r>
              <a:rPr lang="en-GB" dirty="0" err="1"/>
              <a:t>kann</a:t>
            </a:r>
            <a:r>
              <a:rPr lang="en-GB" dirty="0"/>
              <a:t> </a:t>
            </a:r>
            <a:r>
              <a:rPr lang="en-GB" dirty="0" err="1"/>
              <a:t>hilfreich</a:t>
            </a:r>
            <a:r>
              <a:rPr lang="en-GB" dirty="0"/>
              <a:t> sein, den </a:t>
            </a:r>
            <a:r>
              <a:rPr lang="en-GB" dirty="0" err="1"/>
              <a:t>Patienten</a:t>
            </a:r>
            <a:r>
              <a:rPr lang="en-GB" dirty="0"/>
              <a:t> </a:t>
            </a:r>
            <a:r>
              <a:rPr lang="en-GB" dirty="0" err="1"/>
              <a:t>vorzubereiten</a:t>
            </a:r>
            <a:r>
              <a:rPr lang="en-GB" dirty="0"/>
              <a:t>, </a:t>
            </a:r>
            <a:r>
              <a:rPr lang="en-GB" dirty="0" err="1"/>
              <a:t>indem</a:t>
            </a:r>
            <a:r>
              <a:rPr lang="en-GB" dirty="0"/>
              <a:t> man </a:t>
            </a:r>
            <a:r>
              <a:rPr lang="en-GB" dirty="0" err="1"/>
              <a:t>kognitiv</a:t>
            </a:r>
            <a:r>
              <a:rPr lang="en-GB" dirty="0"/>
              <a:t> den </a:t>
            </a:r>
            <a:r>
              <a:rPr lang="en-GB" dirty="0" err="1"/>
              <a:t>groben</a:t>
            </a:r>
            <a:r>
              <a:rPr lang="en-GB" dirty="0"/>
              <a:t> </a:t>
            </a:r>
            <a:r>
              <a:rPr lang="en-GB" dirty="0" err="1"/>
              <a:t>Inhalt</a:t>
            </a:r>
            <a:r>
              <a:rPr lang="en-GB" dirty="0"/>
              <a:t> der </a:t>
            </a:r>
            <a:r>
              <a:rPr lang="en-GB" dirty="0" err="1"/>
              <a:t>Erinnerung</a:t>
            </a:r>
            <a:r>
              <a:rPr lang="en-GB" dirty="0"/>
              <a:t> an das Trauma, </a:t>
            </a:r>
            <a:r>
              <a:rPr lang="en-GB" dirty="0" err="1"/>
              <a:t>exploriert</a:t>
            </a:r>
            <a:r>
              <a:rPr lang="en-GB" dirty="0"/>
              <a:t>, </a:t>
            </a:r>
            <a:r>
              <a:rPr lang="en-GB" dirty="0" err="1"/>
              <a:t>inklusive</a:t>
            </a:r>
            <a:r>
              <a:rPr lang="en-GB" dirty="0"/>
              <a:t> </a:t>
            </a:r>
            <a:r>
              <a:rPr lang="en-GB" dirty="0" err="1"/>
              <a:t>deren</a:t>
            </a:r>
            <a:r>
              <a:rPr lang="en-GB" dirty="0"/>
              <a:t> </a:t>
            </a:r>
            <a:r>
              <a:rPr lang="en-GB" dirty="0" err="1"/>
              <a:t>Anfang</a:t>
            </a:r>
            <a:r>
              <a:rPr lang="en-GB" dirty="0"/>
              <a:t> und </a:t>
            </a:r>
            <a:r>
              <a:rPr lang="en-GB" dirty="0" err="1"/>
              <a:t>Ende</a:t>
            </a:r>
            <a:r>
              <a:rPr lang="en-GB" dirty="0"/>
              <a:t>, (was </a:t>
            </a:r>
            <a:r>
              <a:rPr lang="en-GB" dirty="0" err="1"/>
              <a:t>Patienten</a:t>
            </a:r>
            <a:r>
              <a:rPr lang="en-GB" dirty="0"/>
              <a:t> </a:t>
            </a:r>
            <a:r>
              <a:rPr lang="en-GB" dirty="0" err="1"/>
              <a:t>vor</a:t>
            </a:r>
            <a:r>
              <a:rPr lang="en-GB" dirty="0"/>
              <a:t> </a:t>
            </a:r>
            <a:r>
              <a:rPr lang="en-GB" dirty="0" err="1"/>
              <a:t>einem</a:t>
            </a:r>
            <a:r>
              <a:rPr lang="en-GB" dirty="0"/>
              <a:t>’ </a:t>
            </a:r>
            <a:r>
              <a:rPr lang="en-GB" dirty="0" err="1"/>
              <a:t>irgendwo</a:t>
            </a:r>
            <a:r>
              <a:rPr lang="en-GB" dirty="0"/>
              <a:t> </a:t>
            </a:r>
            <a:r>
              <a:rPr lang="en-GB" dirty="0" err="1"/>
              <a:t>mitendrinn</a:t>
            </a:r>
            <a:r>
              <a:rPr lang="en-GB" dirty="0"/>
              <a:t> </a:t>
            </a:r>
            <a:r>
              <a:rPr lang="en-GB" dirty="0" err="1"/>
              <a:t>steckenbleiben</a:t>
            </a:r>
            <a:r>
              <a:rPr lang="en-GB" dirty="0"/>
              <a:t>’ </a:t>
            </a:r>
            <a:r>
              <a:rPr lang="en-GB" dirty="0" err="1"/>
              <a:t>schützt</a:t>
            </a:r>
            <a:r>
              <a:rPr lang="en-GB" dirty="0"/>
              <a:t>), </a:t>
            </a:r>
            <a:r>
              <a:rPr lang="en-GB" dirty="0" err="1"/>
              <a:t>sowie</a:t>
            </a:r>
            <a:r>
              <a:rPr lang="en-GB" dirty="0"/>
              <a:t> </a:t>
            </a:r>
            <a:r>
              <a:rPr lang="en-GB" dirty="0" err="1"/>
              <a:t>auch</a:t>
            </a:r>
            <a:r>
              <a:rPr lang="en-GB" dirty="0"/>
              <a:t> </a:t>
            </a:r>
            <a:r>
              <a:rPr lang="en-GB" dirty="0" err="1"/>
              <a:t>besonders</a:t>
            </a:r>
            <a:r>
              <a:rPr lang="en-GB" dirty="0"/>
              <a:t> </a:t>
            </a:r>
            <a:r>
              <a:rPr lang="en-GB" dirty="0" err="1"/>
              <a:t>schmerzliche</a:t>
            </a:r>
            <a:r>
              <a:rPr lang="en-GB" dirty="0"/>
              <a:t> </a:t>
            </a:r>
            <a:r>
              <a:rPr lang="en-GB" dirty="0" err="1"/>
              <a:t>Aspekte</a:t>
            </a:r>
            <a:r>
              <a:rPr lang="en-GB" dirty="0"/>
              <a:t>, </a:t>
            </a:r>
            <a:r>
              <a:rPr lang="en-GB" dirty="0" err="1"/>
              <a:t>bekannt</a:t>
            </a:r>
            <a:r>
              <a:rPr lang="en-GB" dirty="0"/>
              <a:t> </a:t>
            </a:r>
            <a:r>
              <a:rPr lang="en-GB" dirty="0" err="1"/>
              <a:t>als</a:t>
            </a:r>
            <a:r>
              <a:rPr lang="en-GB" dirty="0"/>
              <a:t> </a:t>
            </a:r>
            <a:r>
              <a:rPr lang="en-GB" i="1" dirty="0" err="1"/>
              <a:t>pathogene</a:t>
            </a:r>
            <a:r>
              <a:rPr lang="en-GB" i="1" dirty="0"/>
              <a:t> </a:t>
            </a:r>
            <a:r>
              <a:rPr lang="en-GB" i="1" dirty="0" err="1"/>
              <a:t>Kerne</a:t>
            </a:r>
            <a:r>
              <a:rPr lang="en-GB" dirty="0"/>
              <a:t> (Van der Hart et al., 2006) or </a:t>
            </a:r>
            <a:r>
              <a:rPr lang="en-GB" i="1" dirty="0"/>
              <a:t>hot spots</a:t>
            </a:r>
            <a:r>
              <a:rPr lang="en-GB" dirty="0"/>
              <a:t> (Brewin, 2003). </a:t>
            </a:r>
            <a:endParaRPr lang="en-US" dirty="0"/>
          </a:p>
        </p:txBody>
      </p:sp>
    </p:spTree>
    <p:extLst>
      <p:ext uri="{BB962C8B-B14F-4D97-AF65-F5344CB8AC3E}">
        <p14:creationId xmlns:p14="http://schemas.microsoft.com/office/powerpoint/2010/main" val="16664923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Fraktioniertes</a:t>
            </a:r>
            <a:r>
              <a:rPr lang="en-US" dirty="0"/>
              <a:t> </a:t>
            </a:r>
            <a:r>
              <a:rPr lang="en-US" dirty="0" err="1"/>
              <a:t>Prozessieren</a:t>
            </a:r>
            <a:endParaRPr lang="en-US" dirty="0"/>
          </a:p>
        </p:txBody>
      </p:sp>
      <p:sp>
        <p:nvSpPr>
          <p:cNvPr id="3" name="Content Placeholder 2"/>
          <p:cNvSpPr>
            <a:spLocks noGrp="1"/>
          </p:cNvSpPr>
          <p:nvPr>
            <p:ph sz="quarter" idx="1"/>
          </p:nvPr>
        </p:nvSpPr>
        <p:spPr>
          <a:xfrm>
            <a:off x="379984" y="1447800"/>
            <a:ext cx="8503920" cy="4572000"/>
          </a:xfrm>
        </p:spPr>
        <p:txBody>
          <a:bodyPr>
            <a:normAutofit/>
          </a:bodyPr>
          <a:lstStyle/>
          <a:p>
            <a:r>
              <a:rPr lang="en-US" dirty="0"/>
              <a:t>Das </a:t>
            </a:r>
            <a:r>
              <a:rPr lang="en-US" dirty="0" err="1"/>
              <a:t>Prozessieren</a:t>
            </a:r>
            <a:r>
              <a:rPr lang="en-US" dirty="0"/>
              <a:t> </a:t>
            </a:r>
            <a:r>
              <a:rPr lang="en-US" dirty="0" err="1"/>
              <a:t>einer</a:t>
            </a:r>
            <a:r>
              <a:rPr lang="en-US" dirty="0"/>
              <a:t> </a:t>
            </a:r>
            <a:r>
              <a:rPr lang="en-US" dirty="0" err="1"/>
              <a:t>Erinnerung</a:t>
            </a:r>
            <a:r>
              <a:rPr lang="en-US" dirty="0"/>
              <a:t> an </a:t>
            </a:r>
            <a:r>
              <a:rPr lang="en-US" dirty="0" err="1"/>
              <a:t>ein</a:t>
            </a:r>
            <a:r>
              <a:rPr lang="en-US" dirty="0"/>
              <a:t> Trauma </a:t>
            </a:r>
            <a:br>
              <a:rPr lang="en-US" dirty="0"/>
            </a:br>
            <a:r>
              <a:rPr lang="en-US" dirty="0" err="1"/>
              <a:t>oder</a:t>
            </a:r>
            <a:r>
              <a:rPr lang="en-US" dirty="0"/>
              <a:t> </a:t>
            </a:r>
            <a:r>
              <a:rPr lang="en-US" dirty="0" err="1"/>
              <a:t>einer</a:t>
            </a:r>
            <a:r>
              <a:rPr lang="en-US" dirty="0"/>
              <a:t> </a:t>
            </a:r>
            <a:r>
              <a:rPr lang="en-US" dirty="0" err="1"/>
              <a:t>Serie</a:t>
            </a:r>
            <a:r>
              <a:rPr lang="en-US" dirty="0"/>
              <a:t> von </a:t>
            </a:r>
            <a:r>
              <a:rPr lang="en-US" dirty="0" err="1"/>
              <a:t>Erinnerungen</a:t>
            </a:r>
            <a:r>
              <a:rPr lang="en-US" dirty="0"/>
              <a:t> an</a:t>
            </a:r>
            <a:br>
              <a:rPr lang="en-US" dirty="0"/>
            </a:br>
            <a:r>
              <a:rPr lang="en-US" dirty="0" err="1"/>
              <a:t>traumatische</a:t>
            </a:r>
            <a:r>
              <a:rPr lang="en-US" dirty="0"/>
              <a:t> </a:t>
            </a:r>
            <a:r>
              <a:rPr lang="en-US" dirty="0" err="1"/>
              <a:t>Lebensereignisse</a:t>
            </a:r>
            <a:r>
              <a:rPr lang="en-US" dirty="0"/>
              <a:t> </a:t>
            </a:r>
            <a:r>
              <a:rPr lang="en-US" dirty="0" err="1"/>
              <a:t>wird</a:t>
            </a:r>
            <a:r>
              <a:rPr lang="en-US" dirty="0"/>
              <a:t> </a:t>
            </a:r>
            <a:r>
              <a:rPr lang="en-US" dirty="0" err="1"/>
              <a:t>aufgeteilt</a:t>
            </a:r>
            <a:r>
              <a:rPr lang="en-US" dirty="0"/>
              <a:t> in </a:t>
            </a:r>
            <a:r>
              <a:rPr lang="en-US" dirty="0" err="1"/>
              <a:t>kleinere</a:t>
            </a:r>
            <a:r>
              <a:rPr lang="en-US" dirty="0"/>
              <a:t> </a:t>
            </a:r>
            <a:r>
              <a:rPr lang="en-US" dirty="0" err="1"/>
              <a:t>Abschnitte</a:t>
            </a:r>
            <a:r>
              <a:rPr lang="en-US" dirty="0"/>
              <a:t>, </a:t>
            </a:r>
            <a:r>
              <a:rPr lang="en-US" dirty="0" err="1"/>
              <a:t>welche</a:t>
            </a:r>
            <a:r>
              <a:rPr lang="en-US" dirty="0"/>
              <a:t> </a:t>
            </a:r>
            <a:r>
              <a:rPr lang="en-US" dirty="0" err="1"/>
              <a:t>über</a:t>
            </a:r>
            <a:r>
              <a:rPr lang="en-US" dirty="0"/>
              <a:t> </a:t>
            </a:r>
            <a:r>
              <a:rPr lang="en-US" dirty="0" err="1"/>
              <a:t>mehrere</a:t>
            </a:r>
            <a:r>
              <a:rPr lang="en-US" dirty="0"/>
              <a:t> </a:t>
            </a:r>
            <a:r>
              <a:rPr lang="en-US" dirty="0" err="1"/>
              <a:t>oder</a:t>
            </a:r>
            <a:r>
              <a:rPr lang="en-US" dirty="0"/>
              <a:t> </a:t>
            </a:r>
            <a:br>
              <a:rPr lang="en-US" dirty="0"/>
            </a:br>
            <a:r>
              <a:rPr lang="en-US" dirty="0" err="1"/>
              <a:t>sogar</a:t>
            </a:r>
            <a:r>
              <a:rPr lang="en-US" dirty="0"/>
              <a:t> </a:t>
            </a:r>
            <a:r>
              <a:rPr lang="en-US" dirty="0" err="1"/>
              <a:t>viele</a:t>
            </a:r>
            <a:r>
              <a:rPr lang="en-US" dirty="0"/>
              <a:t> </a:t>
            </a:r>
            <a:r>
              <a:rPr lang="en-US" dirty="0" err="1"/>
              <a:t>Sitzungen</a:t>
            </a:r>
            <a:r>
              <a:rPr lang="en-US" dirty="0"/>
              <a:t> </a:t>
            </a:r>
            <a:r>
              <a:rPr lang="en-US" dirty="0" err="1"/>
              <a:t>verteilt</a:t>
            </a:r>
            <a:r>
              <a:rPr lang="en-US" dirty="0"/>
              <a:t> warden. </a:t>
            </a:r>
          </a:p>
          <a:p>
            <a:r>
              <a:rPr lang="en-US" dirty="0" err="1"/>
              <a:t>Es</a:t>
            </a:r>
            <a:r>
              <a:rPr lang="en-US" dirty="0"/>
              <a:t> </a:t>
            </a:r>
            <a:r>
              <a:rPr lang="en-US" dirty="0" err="1"/>
              <a:t>gibt</a:t>
            </a:r>
            <a:r>
              <a:rPr lang="en-US" dirty="0"/>
              <a:t> </a:t>
            </a:r>
            <a:r>
              <a:rPr lang="en-US" dirty="0" err="1"/>
              <a:t>unendlich</a:t>
            </a:r>
            <a:r>
              <a:rPr lang="en-US" dirty="0"/>
              <a:t> </a:t>
            </a:r>
            <a:r>
              <a:rPr lang="en-US" dirty="0" err="1"/>
              <a:t>viele</a:t>
            </a:r>
            <a:r>
              <a:rPr lang="en-US" dirty="0"/>
              <a:t> </a:t>
            </a:r>
            <a:r>
              <a:rPr lang="en-US" dirty="0" err="1"/>
              <a:t>Variationen</a:t>
            </a:r>
            <a:r>
              <a:rPr lang="en-US" dirty="0"/>
              <a:t>: </a:t>
            </a:r>
            <a:r>
              <a:rPr lang="en-US" dirty="0" err="1"/>
              <a:t>z.B</a:t>
            </a:r>
            <a:r>
              <a:rPr lang="en-US" dirty="0"/>
              <a:t>. </a:t>
            </a:r>
            <a:r>
              <a:rPr lang="en-US" dirty="0" err="1"/>
              <a:t>mit</a:t>
            </a:r>
            <a:r>
              <a:rPr lang="en-US" dirty="0"/>
              <a:t> den </a:t>
            </a:r>
            <a:r>
              <a:rPr lang="en-US" dirty="0" err="1"/>
              <a:t>sensomotorischen</a:t>
            </a:r>
            <a:r>
              <a:rPr lang="en-US" dirty="0"/>
              <a:t> </a:t>
            </a:r>
            <a:r>
              <a:rPr lang="en-US" dirty="0" err="1"/>
              <a:t>Aspekten</a:t>
            </a:r>
            <a:r>
              <a:rPr lang="en-US" dirty="0"/>
              <a:t> </a:t>
            </a:r>
            <a:r>
              <a:rPr lang="en-US" dirty="0" err="1"/>
              <a:t>einer</a:t>
            </a:r>
            <a:r>
              <a:rPr lang="en-US" dirty="0"/>
              <a:t> </a:t>
            </a:r>
            <a:r>
              <a:rPr lang="en-US" dirty="0" err="1"/>
              <a:t>Erinnerung</a:t>
            </a:r>
            <a:r>
              <a:rPr lang="en-US" dirty="0"/>
              <a:t> </a:t>
            </a:r>
            <a:r>
              <a:rPr lang="en-US" dirty="0" err="1"/>
              <a:t>beginnen</a:t>
            </a:r>
            <a:r>
              <a:rPr lang="en-US" dirty="0"/>
              <a:t>, </a:t>
            </a:r>
            <a:r>
              <a:rPr lang="en-US" dirty="0" err="1"/>
              <a:t>dann</a:t>
            </a:r>
            <a:r>
              <a:rPr lang="en-US" dirty="0"/>
              <a:t> </a:t>
            </a:r>
            <a:r>
              <a:rPr lang="en-US" dirty="0" err="1"/>
              <a:t>mit</a:t>
            </a:r>
            <a:r>
              <a:rPr lang="en-US" dirty="0"/>
              <a:t> den </a:t>
            </a:r>
            <a:r>
              <a:rPr lang="en-US" dirty="0" err="1"/>
              <a:t>Emotionen</a:t>
            </a:r>
            <a:r>
              <a:rPr lang="en-US" dirty="0"/>
              <a:t> </a:t>
            </a:r>
            <a:r>
              <a:rPr lang="en-US" dirty="0" err="1"/>
              <a:t>fortfahren</a:t>
            </a:r>
            <a:r>
              <a:rPr lang="en-US" dirty="0"/>
              <a:t> </a:t>
            </a:r>
            <a:br>
              <a:rPr lang="en-US" dirty="0"/>
            </a:br>
            <a:r>
              <a:rPr lang="en-US" dirty="0"/>
              <a:t>und </a:t>
            </a:r>
            <a:r>
              <a:rPr lang="en-US" dirty="0" err="1"/>
              <a:t>dann</a:t>
            </a:r>
            <a:r>
              <a:rPr lang="en-US" dirty="0"/>
              <a:t> den </a:t>
            </a:r>
            <a:r>
              <a:rPr lang="en-US" dirty="0" err="1"/>
              <a:t>negativen</a:t>
            </a:r>
            <a:r>
              <a:rPr lang="en-US" dirty="0"/>
              <a:t> </a:t>
            </a:r>
            <a:r>
              <a:rPr lang="en-US" dirty="0" err="1"/>
              <a:t>Kognitionen</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9738131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err="1"/>
              <a:t>Welche</a:t>
            </a:r>
            <a:r>
              <a:rPr lang="en-US" i="1" dirty="0"/>
              <a:t> </a:t>
            </a:r>
            <a:r>
              <a:rPr lang="en-US" i="1" dirty="0" err="1"/>
              <a:t>Anteile</a:t>
            </a:r>
            <a:r>
              <a:rPr lang="en-US" i="1" dirty="0"/>
              <a:t> </a:t>
            </a:r>
            <a:r>
              <a:rPr lang="en-US" i="1" dirty="0" err="1"/>
              <a:t>sollten</a:t>
            </a:r>
            <a:r>
              <a:rPr lang="en-US" i="1" dirty="0"/>
              <a:t> </a:t>
            </a:r>
            <a:r>
              <a:rPr lang="en-US" i="1" dirty="0" err="1"/>
              <a:t>zu</a:t>
            </a:r>
            <a:r>
              <a:rPr lang="en-US" i="1" dirty="0"/>
              <a:t> </a:t>
            </a:r>
            <a:r>
              <a:rPr lang="en-US" i="1" dirty="0" err="1"/>
              <a:t>Beginn</a:t>
            </a:r>
            <a:r>
              <a:rPr lang="en-US" i="1" dirty="0"/>
              <a:t> </a:t>
            </a:r>
            <a:r>
              <a:rPr lang="en-US" i="1" dirty="0" err="1"/>
              <a:t>dabei</a:t>
            </a:r>
            <a:r>
              <a:rPr lang="en-US" i="1" dirty="0"/>
              <a:t> sein?</a:t>
            </a:r>
            <a:endParaRPr lang="en-US" dirty="0"/>
          </a:p>
        </p:txBody>
      </p:sp>
      <p:sp>
        <p:nvSpPr>
          <p:cNvPr id="3" name="Content Placeholder 2"/>
          <p:cNvSpPr>
            <a:spLocks noGrp="1"/>
          </p:cNvSpPr>
          <p:nvPr>
            <p:ph sz="quarter" idx="1"/>
          </p:nvPr>
        </p:nvSpPr>
        <p:spPr/>
        <p:txBody>
          <a:bodyPr>
            <a:normAutofit fontScale="92500" lnSpcReduction="20000"/>
          </a:bodyPr>
          <a:lstStyle/>
          <a:p>
            <a:r>
              <a:rPr lang="en-GB" dirty="0"/>
              <a:t> EP(s) </a:t>
            </a:r>
            <a:r>
              <a:rPr lang="en-GB" dirty="0" err="1"/>
              <a:t>welche</a:t>
            </a:r>
            <a:r>
              <a:rPr lang="en-GB" dirty="0"/>
              <a:t> </a:t>
            </a:r>
            <a:r>
              <a:rPr lang="en-GB" dirty="0" err="1"/>
              <a:t>Aspekte</a:t>
            </a:r>
            <a:r>
              <a:rPr lang="en-GB" dirty="0"/>
              <a:t> der </a:t>
            </a:r>
            <a:r>
              <a:rPr lang="en-GB" dirty="0" err="1"/>
              <a:t>Erinnerung</a:t>
            </a:r>
            <a:r>
              <a:rPr lang="en-GB" dirty="0"/>
              <a:t> an </a:t>
            </a:r>
            <a:r>
              <a:rPr lang="en-GB" dirty="0" err="1"/>
              <a:t>ein</a:t>
            </a:r>
            <a:r>
              <a:rPr lang="en-GB" dirty="0"/>
              <a:t> Trauma </a:t>
            </a:r>
            <a:r>
              <a:rPr lang="en-GB" dirty="0" err="1"/>
              <a:t>enthalten</a:t>
            </a:r>
            <a:r>
              <a:rPr lang="en-GB" dirty="0"/>
              <a:t>, </a:t>
            </a:r>
            <a:r>
              <a:rPr lang="en-GB" dirty="0" err="1"/>
              <a:t>d.h</a:t>
            </a:r>
            <a:r>
              <a:rPr lang="en-GB" dirty="0"/>
              <a:t>. </a:t>
            </a:r>
            <a:r>
              <a:rPr lang="en-GB" dirty="0" err="1"/>
              <a:t>Persönlichkeitsanteile</a:t>
            </a:r>
            <a:r>
              <a:rPr lang="en-GB" dirty="0"/>
              <a:t>, </a:t>
            </a:r>
            <a:r>
              <a:rPr lang="en-GB" dirty="0" err="1"/>
              <a:t>welche</a:t>
            </a:r>
            <a:r>
              <a:rPr lang="en-GB" dirty="0"/>
              <a:t> </a:t>
            </a:r>
            <a:r>
              <a:rPr lang="en-GB" dirty="0" err="1"/>
              <a:t>während</a:t>
            </a:r>
            <a:r>
              <a:rPr lang="en-GB" dirty="0"/>
              <a:t> des </a:t>
            </a:r>
            <a:r>
              <a:rPr lang="en-GB" dirty="0" err="1"/>
              <a:t>traumatisierenden</a:t>
            </a:r>
            <a:r>
              <a:rPr lang="en-GB" dirty="0"/>
              <a:t> </a:t>
            </a:r>
            <a:r>
              <a:rPr lang="en-GB" dirty="0" err="1"/>
              <a:t>Geschehens</a:t>
            </a:r>
            <a:r>
              <a:rPr lang="en-GB" dirty="0"/>
              <a:t> </a:t>
            </a:r>
            <a:r>
              <a:rPr lang="en-GB" dirty="0" err="1"/>
              <a:t>aktiv</a:t>
            </a:r>
            <a:r>
              <a:rPr lang="en-GB" dirty="0"/>
              <a:t> </a:t>
            </a:r>
            <a:r>
              <a:rPr lang="en-GB" dirty="0" err="1"/>
              <a:t>waren</a:t>
            </a:r>
            <a:r>
              <a:rPr lang="en-GB" dirty="0"/>
              <a:t> und </a:t>
            </a:r>
            <a:r>
              <a:rPr lang="en-GB" dirty="0" err="1"/>
              <a:t>steckengeblieben</a:t>
            </a:r>
            <a:r>
              <a:rPr lang="en-GB" dirty="0"/>
              <a:t> </a:t>
            </a:r>
            <a:r>
              <a:rPr lang="en-GB" dirty="0" err="1"/>
              <a:t>sind</a:t>
            </a:r>
            <a:r>
              <a:rPr lang="en-GB" dirty="0"/>
              <a:t> </a:t>
            </a:r>
            <a:r>
              <a:rPr lang="en-GB" dirty="0" err="1"/>
              <a:t>im</a:t>
            </a:r>
            <a:r>
              <a:rPr lang="en-GB" dirty="0"/>
              <a:t> </a:t>
            </a:r>
            <a:r>
              <a:rPr lang="en-GB" dirty="0" err="1"/>
              <a:t>damaligen</a:t>
            </a:r>
            <a:r>
              <a:rPr lang="en-GB" dirty="0"/>
              <a:t> </a:t>
            </a:r>
            <a:r>
              <a:rPr lang="en-GB" dirty="0" err="1"/>
              <a:t>Handeln</a:t>
            </a:r>
            <a:r>
              <a:rPr lang="en-GB" dirty="0"/>
              <a:t> </a:t>
            </a:r>
            <a:r>
              <a:rPr lang="en-GB" dirty="0" err="1"/>
              <a:t>wie</a:t>
            </a:r>
            <a:r>
              <a:rPr lang="en-GB" dirty="0"/>
              <a:t> </a:t>
            </a:r>
            <a:r>
              <a:rPr lang="en-GB" dirty="0" err="1"/>
              <a:t>z.B</a:t>
            </a:r>
            <a:r>
              <a:rPr lang="en-GB" dirty="0"/>
              <a:t>. Flucht, </a:t>
            </a:r>
            <a:r>
              <a:rPr lang="en-GB" dirty="0" err="1"/>
              <a:t>Kampf</a:t>
            </a:r>
            <a:r>
              <a:rPr lang="en-GB" dirty="0"/>
              <a:t>, Freeze und/</a:t>
            </a:r>
            <a:r>
              <a:rPr lang="en-GB" dirty="0" err="1"/>
              <a:t>oder</a:t>
            </a:r>
            <a:r>
              <a:rPr lang="en-GB" dirty="0"/>
              <a:t> der </a:t>
            </a:r>
            <a:r>
              <a:rPr lang="en-GB" dirty="0" err="1"/>
              <a:t>totalen</a:t>
            </a:r>
            <a:r>
              <a:rPr lang="en-GB" dirty="0"/>
              <a:t> </a:t>
            </a:r>
            <a:r>
              <a:rPr lang="en-GB" dirty="0" err="1"/>
              <a:t>Unterwerfung</a:t>
            </a:r>
            <a:r>
              <a:rPr lang="en-GB" dirty="0"/>
              <a:t>. </a:t>
            </a:r>
          </a:p>
          <a:p>
            <a:r>
              <a:rPr lang="en-GB" dirty="0" err="1"/>
              <a:t>Persönlichkeitsanteile</a:t>
            </a:r>
            <a:r>
              <a:rPr lang="en-GB" dirty="0"/>
              <a:t> (ANP und/</a:t>
            </a:r>
            <a:r>
              <a:rPr lang="en-GB" dirty="0" err="1"/>
              <a:t>oder</a:t>
            </a:r>
            <a:r>
              <a:rPr lang="en-GB" dirty="0"/>
              <a:t> EPs) </a:t>
            </a:r>
            <a:r>
              <a:rPr lang="en-GB" dirty="0" err="1"/>
              <a:t>mit</a:t>
            </a:r>
            <a:r>
              <a:rPr lang="en-GB" dirty="0"/>
              <a:t> </a:t>
            </a:r>
            <a:r>
              <a:rPr lang="en-GB" dirty="0" err="1"/>
              <a:t>denen</a:t>
            </a:r>
            <a:r>
              <a:rPr lang="en-GB" dirty="0"/>
              <a:t> die </a:t>
            </a:r>
            <a:r>
              <a:rPr lang="en-GB" dirty="0" err="1"/>
              <a:t>Erinnerung</a:t>
            </a:r>
            <a:r>
              <a:rPr lang="en-GB" dirty="0"/>
              <a:t> an das Trauma </a:t>
            </a:r>
            <a:r>
              <a:rPr lang="en-GB" dirty="0" err="1"/>
              <a:t>während</a:t>
            </a:r>
            <a:r>
              <a:rPr lang="en-GB" dirty="0"/>
              <a:t> des EMDR </a:t>
            </a:r>
            <a:r>
              <a:rPr lang="en-GB" dirty="0" err="1"/>
              <a:t>Prozessierens</a:t>
            </a:r>
            <a:r>
              <a:rPr lang="en-GB" dirty="0"/>
              <a:t> </a:t>
            </a:r>
            <a:r>
              <a:rPr lang="en-GB" dirty="0" err="1"/>
              <a:t>geteilt</a:t>
            </a:r>
            <a:r>
              <a:rPr lang="en-GB" dirty="0"/>
              <a:t> </a:t>
            </a:r>
            <a:r>
              <a:rPr lang="en-GB" dirty="0" err="1"/>
              <a:t>werden</a:t>
            </a:r>
            <a:r>
              <a:rPr lang="en-GB" dirty="0"/>
              <a:t> </a:t>
            </a:r>
            <a:r>
              <a:rPr lang="en-GB" dirty="0" err="1"/>
              <a:t>kann</a:t>
            </a:r>
            <a:r>
              <a:rPr lang="en-GB" dirty="0"/>
              <a:t>. </a:t>
            </a:r>
          </a:p>
          <a:p>
            <a:r>
              <a:rPr lang="en-GB" dirty="0" err="1"/>
              <a:t>Persönlichkeitsanteile</a:t>
            </a:r>
            <a:r>
              <a:rPr lang="en-GB" dirty="0"/>
              <a:t>, </a:t>
            </a:r>
            <a:r>
              <a:rPr lang="en-GB" dirty="0" err="1"/>
              <a:t>welche</a:t>
            </a:r>
            <a:r>
              <a:rPr lang="en-GB" dirty="0"/>
              <a:t> </a:t>
            </a:r>
            <a:r>
              <a:rPr lang="en-GB" dirty="0" err="1"/>
              <a:t>eine</a:t>
            </a:r>
            <a:r>
              <a:rPr lang="en-GB" dirty="0"/>
              <a:t> </a:t>
            </a:r>
            <a:r>
              <a:rPr lang="en-GB" dirty="0" err="1"/>
              <a:t>Helferrolle</a:t>
            </a:r>
            <a:r>
              <a:rPr lang="en-GB" dirty="0"/>
              <a:t> </a:t>
            </a:r>
            <a:r>
              <a:rPr lang="en-GB" dirty="0" err="1"/>
              <a:t>einnehmen</a:t>
            </a:r>
            <a:r>
              <a:rPr lang="en-GB" dirty="0"/>
              <a:t> </a:t>
            </a:r>
            <a:r>
              <a:rPr lang="en-GB" dirty="0" err="1"/>
              <a:t>können</a:t>
            </a:r>
            <a:r>
              <a:rPr lang="en-GB" dirty="0"/>
              <a:t> </a:t>
            </a:r>
            <a:r>
              <a:rPr lang="en-GB" dirty="0" err="1"/>
              <a:t>im</a:t>
            </a:r>
            <a:r>
              <a:rPr lang="en-GB" dirty="0"/>
              <a:t> </a:t>
            </a:r>
            <a:r>
              <a:rPr lang="en-GB" dirty="0" err="1"/>
              <a:t>Zusammenhang</a:t>
            </a:r>
            <a:r>
              <a:rPr lang="en-GB" dirty="0"/>
              <a:t> </a:t>
            </a:r>
            <a:r>
              <a:rPr lang="en-GB" dirty="0" err="1"/>
              <a:t>mit</a:t>
            </a:r>
            <a:r>
              <a:rPr lang="en-GB" dirty="0"/>
              <a:t> den </a:t>
            </a:r>
            <a:r>
              <a:rPr lang="en-GB" dirty="0" err="1"/>
              <a:t>Aktions</a:t>
            </a:r>
            <a:r>
              <a:rPr lang="en-GB" dirty="0"/>
              <a:t> (Sub-)</a:t>
            </a:r>
            <a:r>
              <a:rPr lang="en-GB" dirty="0" err="1"/>
              <a:t>Systemen</a:t>
            </a:r>
            <a:r>
              <a:rPr lang="en-GB" dirty="0"/>
              <a:t>, </a:t>
            </a:r>
            <a:r>
              <a:rPr lang="en-GB" dirty="0" err="1"/>
              <a:t>welche</a:t>
            </a:r>
            <a:r>
              <a:rPr lang="en-GB" dirty="0"/>
              <a:t> </a:t>
            </a:r>
            <a:r>
              <a:rPr lang="en-GB" dirty="0" err="1"/>
              <a:t>ihre</a:t>
            </a:r>
            <a:r>
              <a:rPr lang="en-GB" dirty="0"/>
              <a:t> </a:t>
            </a:r>
            <a:r>
              <a:rPr lang="en-GB" dirty="0" err="1"/>
              <a:t>Aktionen</a:t>
            </a:r>
            <a:r>
              <a:rPr lang="en-GB" dirty="0"/>
              <a:t> </a:t>
            </a:r>
            <a:r>
              <a:rPr lang="en-GB" dirty="0" err="1"/>
              <a:t>bestimmen</a:t>
            </a:r>
            <a:r>
              <a:rPr lang="en-GB" dirty="0"/>
              <a:t>, </a:t>
            </a:r>
            <a:r>
              <a:rPr lang="en-GB" dirty="0" err="1"/>
              <a:t>wie</a:t>
            </a:r>
            <a:r>
              <a:rPr lang="en-GB" dirty="0"/>
              <a:t> </a:t>
            </a:r>
            <a:r>
              <a:rPr lang="en-GB" dirty="0" err="1"/>
              <a:t>z.B</a:t>
            </a:r>
            <a:r>
              <a:rPr lang="en-GB" dirty="0"/>
              <a:t>. </a:t>
            </a:r>
            <a:r>
              <a:rPr lang="en-GB" dirty="0" err="1"/>
              <a:t>ermutigen</a:t>
            </a:r>
            <a:r>
              <a:rPr lang="en-GB" dirty="0"/>
              <a:t>, Halt </a:t>
            </a:r>
            <a:r>
              <a:rPr lang="en-GB" dirty="0" err="1"/>
              <a:t>geben</a:t>
            </a:r>
            <a:r>
              <a:rPr lang="en-GB" dirty="0"/>
              <a:t>, </a:t>
            </a:r>
            <a:r>
              <a:rPr lang="en-GB" dirty="0" err="1"/>
              <a:t>trösten</a:t>
            </a:r>
            <a:r>
              <a:rPr lang="en-GB" dirty="0"/>
              <a:t>, </a:t>
            </a:r>
            <a:r>
              <a:rPr lang="en-GB" dirty="0" err="1"/>
              <a:t>während</a:t>
            </a:r>
            <a:r>
              <a:rPr lang="en-GB" dirty="0"/>
              <a:t>- </a:t>
            </a:r>
            <a:r>
              <a:rPr lang="en-GB" dirty="0" err="1"/>
              <a:t>oder</a:t>
            </a:r>
            <a:r>
              <a:rPr lang="en-GB" dirty="0"/>
              <a:t> </a:t>
            </a:r>
            <a:r>
              <a:rPr lang="en-GB" dirty="0" err="1"/>
              <a:t>direkt</a:t>
            </a:r>
            <a:r>
              <a:rPr lang="en-GB" dirty="0"/>
              <a:t> </a:t>
            </a:r>
            <a:r>
              <a:rPr lang="en-GB" dirty="0" err="1"/>
              <a:t>nach</a:t>
            </a:r>
            <a:r>
              <a:rPr lang="en-GB" dirty="0"/>
              <a:t> der </a:t>
            </a:r>
            <a:r>
              <a:rPr lang="en-GB" dirty="0" err="1"/>
              <a:t>Synthese</a:t>
            </a:r>
            <a:r>
              <a:rPr lang="en-GB" dirty="0"/>
              <a:t>. </a:t>
            </a:r>
          </a:p>
        </p:txBody>
      </p:sp>
    </p:spTree>
    <p:extLst>
      <p:ext uri="{BB962C8B-B14F-4D97-AF65-F5344CB8AC3E}">
        <p14:creationId xmlns:p14="http://schemas.microsoft.com/office/powerpoint/2010/main" val="12552526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Welche</a:t>
            </a:r>
            <a:r>
              <a:rPr lang="en-US" dirty="0"/>
              <a:t> </a:t>
            </a:r>
            <a:r>
              <a:rPr lang="en-US" dirty="0" err="1"/>
              <a:t>Anteile</a:t>
            </a:r>
            <a:r>
              <a:rPr lang="en-US" dirty="0"/>
              <a:t> </a:t>
            </a:r>
            <a:r>
              <a:rPr lang="en-US" dirty="0" err="1"/>
              <a:t>sollten</a:t>
            </a:r>
            <a:r>
              <a:rPr lang="en-US" dirty="0"/>
              <a:t> </a:t>
            </a:r>
            <a:r>
              <a:rPr lang="en-US" dirty="0" err="1"/>
              <a:t>mitmachen</a:t>
            </a:r>
            <a:r>
              <a:rPr lang="en-US" dirty="0"/>
              <a:t>, </a:t>
            </a:r>
            <a:r>
              <a:rPr lang="en-US" dirty="0" err="1"/>
              <a:t>welche</a:t>
            </a:r>
            <a:r>
              <a:rPr lang="en-US" dirty="0"/>
              <a:t> </a:t>
            </a:r>
            <a:r>
              <a:rPr lang="en-US" dirty="0" err="1"/>
              <a:t>nicht</a:t>
            </a:r>
            <a:r>
              <a:rPr lang="en-US" dirty="0"/>
              <a:t>?</a:t>
            </a:r>
          </a:p>
        </p:txBody>
      </p:sp>
      <p:sp>
        <p:nvSpPr>
          <p:cNvPr id="3" name="Content Placeholder 2"/>
          <p:cNvSpPr>
            <a:spLocks noGrp="1"/>
          </p:cNvSpPr>
          <p:nvPr>
            <p:ph sz="quarter" idx="1"/>
          </p:nvPr>
        </p:nvSpPr>
        <p:spPr/>
        <p:txBody>
          <a:bodyPr>
            <a:normAutofit/>
          </a:bodyPr>
          <a:lstStyle/>
          <a:p>
            <a:r>
              <a:rPr lang="en-GB" dirty="0" err="1"/>
              <a:t>Welche</a:t>
            </a:r>
            <a:r>
              <a:rPr lang="en-GB" dirty="0"/>
              <a:t> </a:t>
            </a:r>
            <a:r>
              <a:rPr lang="en-GB" dirty="0" err="1"/>
              <a:t>Persönlichkeitsanteile</a:t>
            </a:r>
            <a:r>
              <a:rPr lang="en-GB" dirty="0"/>
              <a:t> </a:t>
            </a:r>
            <a:r>
              <a:rPr lang="en-GB" dirty="0" err="1"/>
              <a:t>sollten</a:t>
            </a:r>
            <a:r>
              <a:rPr lang="en-GB" dirty="0"/>
              <a:t> </a:t>
            </a:r>
            <a:r>
              <a:rPr lang="en-GB" i="1" u="sng" dirty="0" err="1"/>
              <a:t>nicht</a:t>
            </a:r>
            <a:r>
              <a:rPr lang="en-GB" i="1" u="sng" dirty="0"/>
              <a:t> </a:t>
            </a:r>
            <a:r>
              <a:rPr lang="en-GB" dirty="0" err="1"/>
              <a:t>mitmachen</a:t>
            </a:r>
            <a:r>
              <a:rPr lang="en-GB" dirty="0"/>
              <a:t>, und </a:t>
            </a:r>
            <a:r>
              <a:rPr lang="en-GB" dirty="0" err="1"/>
              <a:t>sollten</a:t>
            </a:r>
            <a:r>
              <a:rPr lang="en-GB" dirty="0"/>
              <a:t> </a:t>
            </a:r>
            <a:r>
              <a:rPr lang="en-GB" dirty="0" err="1"/>
              <a:t>besser</a:t>
            </a:r>
            <a:r>
              <a:rPr lang="en-GB" dirty="0"/>
              <a:t> an </a:t>
            </a:r>
            <a:r>
              <a:rPr lang="en-GB" dirty="0" err="1"/>
              <a:t>einen</a:t>
            </a:r>
            <a:r>
              <a:rPr lang="en-GB" dirty="0"/>
              <a:t> </a:t>
            </a:r>
            <a:r>
              <a:rPr lang="en-GB" dirty="0" err="1"/>
              <a:t>sicheren</a:t>
            </a:r>
            <a:r>
              <a:rPr lang="en-GB" dirty="0"/>
              <a:t> Ort </a:t>
            </a:r>
            <a:r>
              <a:rPr lang="en-GB" dirty="0" err="1"/>
              <a:t>gehen</a:t>
            </a:r>
            <a:r>
              <a:rPr lang="en-GB" dirty="0"/>
              <a:t> </a:t>
            </a:r>
            <a:r>
              <a:rPr lang="en-GB" dirty="0" err="1"/>
              <a:t>oder</a:t>
            </a:r>
            <a:r>
              <a:rPr lang="en-GB" dirty="0"/>
              <a:t> in </a:t>
            </a:r>
            <a:r>
              <a:rPr lang="en-GB" dirty="0" err="1"/>
              <a:t>ein</a:t>
            </a:r>
            <a:r>
              <a:rPr lang="en-GB" dirty="0"/>
              <a:t> “</a:t>
            </a:r>
            <a:r>
              <a:rPr lang="en-GB" dirty="0" err="1"/>
              <a:t>anderes</a:t>
            </a:r>
            <a:r>
              <a:rPr lang="en-GB" dirty="0"/>
              <a:t> Zimmer</a:t>
            </a:r>
            <a:r>
              <a:rPr lang="en-US" dirty="0"/>
              <a:t>”</a:t>
            </a:r>
          </a:p>
          <a:p>
            <a:r>
              <a:rPr lang="en-GB" dirty="0" err="1"/>
              <a:t>Zum</a:t>
            </a:r>
            <a:r>
              <a:rPr lang="en-GB" dirty="0"/>
              <a:t> </a:t>
            </a:r>
            <a:r>
              <a:rPr lang="en-GB" dirty="0" err="1"/>
              <a:t>Beispiel</a:t>
            </a:r>
            <a:r>
              <a:rPr lang="en-GB" dirty="0"/>
              <a:t>, </a:t>
            </a:r>
            <a:r>
              <a:rPr lang="en-GB" dirty="0" err="1"/>
              <a:t>Kindanteile</a:t>
            </a:r>
            <a:r>
              <a:rPr lang="en-GB" dirty="0"/>
              <a:t> </a:t>
            </a:r>
            <a:r>
              <a:rPr lang="en-GB" dirty="0" err="1"/>
              <a:t>wollen</a:t>
            </a:r>
            <a:r>
              <a:rPr lang="en-GB" dirty="0"/>
              <a:t> </a:t>
            </a:r>
            <a:r>
              <a:rPr lang="en-GB" dirty="0" err="1"/>
              <a:t>oder</a:t>
            </a:r>
            <a:r>
              <a:rPr lang="en-GB" dirty="0"/>
              <a:t> </a:t>
            </a:r>
            <a:r>
              <a:rPr lang="en-GB" dirty="0" err="1"/>
              <a:t>sollten</a:t>
            </a:r>
            <a:r>
              <a:rPr lang="en-GB" dirty="0"/>
              <a:t> </a:t>
            </a:r>
            <a:r>
              <a:rPr lang="en-GB" dirty="0" err="1"/>
              <a:t>manchmal</a:t>
            </a:r>
            <a:r>
              <a:rPr lang="en-GB" dirty="0"/>
              <a:t> </a:t>
            </a:r>
            <a:r>
              <a:rPr lang="en-GB" dirty="0" err="1"/>
              <a:t>nicht</a:t>
            </a:r>
            <a:r>
              <a:rPr lang="en-GB" dirty="0"/>
              <a:t> von </a:t>
            </a:r>
            <a:r>
              <a:rPr lang="en-GB" dirty="0" err="1"/>
              <a:t>Anfang</a:t>
            </a:r>
            <a:r>
              <a:rPr lang="en-GB" dirty="0"/>
              <a:t> an </a:t>
            </a:r>
            <a:r>
              <a:rPr lang="en-GB" dirty="0" err="1"/>
              <a:t>dabei</a:t>
            </a:r>
            <a:r>
              <a:rPr lang="en-GB" dirty="0"/>
              <a:t> sein, </a:t>
            </a:r>
            <a:r>
              <a:rPr lang="en-GB" dirty="0" err="1"/>
              <a:t>wenn</a:t>
            </a:r>
            <a:r>
              <a:rPr lang="en-GB" dirty="0"/>
              <a:t> </a:t>
            </a:r>
            <a:r>
              <a:rPr lang="en-GB" dirty="0" err="1"/>
              <a:t>Missbrauchserinnerungen</a:t>
            </a:r>
            <a:r>
              <a:rPr lang="en-GB" dirty="0"/>
              <a:t> </a:t>
            </a:r>
            <a:r>
              <a:rPr lang="en-GB" dirty="0" err="1"/>
              <a:t>prozessiert</a:t>
            </a:r>
            <a:r>
              <a:rPr lang="en-GB" dirty="0"/>
              <a:t> </a:t>
            </a:r>
            <a:r>
              <a:rPr lang="en-GB" dirty="0" err="1"/>
              <a:t>werden</a:t>
            </a:r>
            <a:r>
              <a:rPr lang="en-GB" dirty="0"/>
              <a:t> und </a:t>
            </a:r>
            <a:r>
              <a:rPr lang="en-GB" dirty="0" err="1"/>
              <a:t>dürfen</a:t>
            </a:r>
            <a:r>
              <a:rPr lang="en-GB" dirty="0"/>
              <a:t> an </a:t>
            </a:r>
            <a:r>
              <a:rPr lang="en-GB" dirty="0" err="1"/>
              <a:t>einen</a:t>
            </a:r>
            <a:r>
              <a:rPr lang="en-GB" dirty="0"/>
              <a:t> </a:t>
            </a:r>
            <a:r>
              <a:rPr lang="en-GB" dirty="0" err="1"/>
              <a:t>sicheren</a:t>
            </a:r>
            <a:r>
              <a:rPr lang="en-GB" dirty="0"/>
              <a:t> Ort </a:t>
            </a:r>
            <a:r>
              <a:rPr lang="en-GB" dirty="0" err="1"/>
              <a:t>gehen</a:t>
            </a:r>
            <a:r>
              <a:rPr lang="en-GB" dirty="0"/>
              <a:t>, </a:t>
            </a:r>
            <a:r>
              <a:rPr lang="en-GB" dirty="0" err="1"/>
              <a:t>wo</a:t>
            </a:r>
            <a:r>
              <a:rPr lang="en-GB" dirty="0"/>
              <a:t> </a:t>
            </a:r>
            <a:r>
              <a:rPr lang="en-GB" dirty="0" err="1"/>
              <a:t>durch</a:t>
            </a:r>
            <a:r>
              <a:rPr lang="en-GB" dirty="0"/>
              <a:t> </a:t>
            </a:r>
            <a:r>
              <a:rPr lang="en-GB" dirty="0" err="1"/>
              <a:t>einen</a:t>
            </a:r>
            <a:r>
              <a:rPr lang="en-GB" dirty="0"/>
              <a:t> </a:t>
            </a:r>
            <a:r>
              <a:rPr lang="en-GB" dirty="0" err="1"/>
              <a:t>Persönlichkeitsanteil</a:t>
            </a:r>
            <a:r>
              <a:rPr lang="en-GB" dirty="0"/>
              <a:t> </a:t>
            </a:r>
            <a:r>
              <a:rPr lang="en-GB" dirty="0" err="1"/>
              <a:t>für</a:t>
            </a:r>
            <a:r>
              <a:rPr lang="en-GB" dirty="0"/>
              <a:t> </a:t>
            </a:r>
            <a:r>
              <a:rPr lang="en-GB" dirty="0" err="1"/>
              <a:t>sie</a:t>
            </a:r>
            <a:r>
              <a:rPr lang="en-GB" dirty="0"/>
              <a:t> </a:t>
            </a:r>
            <a:r>
              <a:rPr lang="en-GB" dirty="0" err="1"/>
              <a:t>gesorgt</a:t>
            </a:r>
            <a:r>
              <a:rPr lang="en-GB" dirty="0"/>
              <a:t> </a:t>
            </a:r>
            <a:r>
              <a:rPr lang="en-GB" dirty="0" err="1"/>
              <a:t>wird</a:t>
            </a:r>
            <a:r>
              <a:rPr lang="en-GB" dirty="0"/>
              <a:t>. </a:t>
            </a:r>
            <a:endParaRPr lang="en-US" dirty="0"/>
          </a:p>
          <a:p>
            <a:endParaRPr lang="en-US" dirty="0"/>
          </a:p>
        </p:txBody>
      </p:sp>
    </p:spTree>
    <p:extLst>
      <p:ext uri="{BB962C8B-B14F-4D97-AF65-F5344CB8AC3E}">
        <p14:creationId xmlns:p14="http://schemas.microsoft.com/office/powerpoint/2010/main" val="1527303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Sicherheitsplan</a:t>
            </a:r>
            <a:endParaRPr lang="en-US" dirty="0"/>
          </a:p>
        </p:txBody>
      </p:sp>
      <p:sp>
        <p:nvSpPr>
          <p:cNvPr id="3" name="Content Placeholder 2"/>
          <p:cNvSpPr>
            <a:spLocks noGrp="1"/>
          </p:cNvSpPr>
          <p:nvPr>
            <p:ph sz="quarter" idx="1"/>
          </p:nvPr>
        </p:nvSpPr>
        <p:spPr/>
        <p:txBody>
          <a:bodyPr>
            <a:normAutofit fontScale="92500"/>
          </a:bodyPr>
          <a:lstStyle/>
          <a:p>
            <a:r>
              <a:rPr lang="en-GB" dirty="0" err="1"/>
              <a:t>Vor</a:t>
            </a:r>
            <a:r>
              <a:rPr lang="en-GB" dirty="0"/>
              <a:t> den EMDR-</a:t>
            </a:r>
            <a:r>
              <a:rPr lang="en-GB" dirty="0" err="1"/>
              <a:t>Prozessierungs</a:t>
            </a:r>
            <a:r>
              <a:rPr lang="en-GB" dirty="0"/>
              <a:t>-</a:t>
            </a:r>
            <a:r>
              <a:rPr lang="en-GB" dirty="0" err="1"/>
              <a:t>Sitzungen</a:t>
            </a:r>
            <a:r>
              <a:rPr lang="en-GB" dirty="0"/>
              <a:t> </a:t>
            </a:r>
            <a:r>
              <a:rPr lang="en-GB" dirty="0" err="1"/>
              <a:t>sollte</a:t>
            </a:r>
            <a:r>
              <a:rPr lang="en-GB" dirty="0"/>
              <a:t> der </a:t>
            </a:r>
            <a:r>
              <a:rPr lang="en-GB" dirty="0" err="1"/>
              <a:t>Therapeut</a:t>
            </a:r>
            <a:r>
              <a:rPr lang="en-GB" dirty="0"/>
              <a:t> </a:t>
            </a:r>
            <a:r>
              <a:rPr lang="en-GB" dirty="0" err="1"/>
              <a:t>zusammen</a:t>
            </a:r>
            <a:r>
              <a:rPr lang="en-GB" dirty="0"/>
              <a:t> </a:t>
            </a:r>
            <a:r>
              <a:rPr lang="en-GB" dirty="0" err="1"/>
              <a:t>mit</a:t>
            </a:r>
            <a:r>
              <a:rPr lang="en-GB" dirty="0"/>
              <a:t> </a:t>
            </a:r>
            <a:r>
              <a:rPr lang="en-GB" dirty="0" err="1"/>
              <a:t>dem</a:t>
            </a:r>
            <a:r>
              <a:rPr lang="en-GB" dirty="0"/>
              <a:t> </a:t>
            </a:r>
            <a:r>
              <a:rPr lang="en-GB" dirty="0" err="1"/>
              <a:t>Patienten</a:t>
            </a:r>
            <a:r>
              <a:rPr lang="en-GB" dirty="0"/>
              <a:t> </a:t>
            </a:r>
            <a:r>
              <a:rPr lang="en-GB" dirty="0" err="1"/>
              <a:t>einen</a:t>
            </a:r>
            <a:r>
              <a:rPr lang="en-GB" dirty="0"/>
              <a:t> Plan </a:t>
            </a:r>
            <a:r>
              <a:rPr lang="en-GB" dirty="0" err="1"/>
              <a:t>erarbeiten</a:t>
            </a:r>
            <a:r>
              <a:rPr lang="en-GB" dirty="0"/>
              <a:t>, was </a:t>
            </a:r>
            <a:r>
              <a:rPr lang="en-GB" dirty="0" err="1"/>
              <a:t>nach</a:t>
            </a:r>
            <a:r>
              <a:rPr lang="en-GB" dirty="0"/>
              <a:t> der </a:t>
            </a:r>
            <a:r>
              <a:rPr lang="en-GB" dirty="0" err="1"/>
              <a:t>Sitzung</a:t>
            </a:r>
            <a:r>
              <a:rPr lang="en-GB" dirty="0"/>
              <a:t> </a:t>
            </a:r>
            <a:r>
              <a:rPr lang="en-GB" dirty="0" err="1"/>
              <a:t>zu</a:t>
            </a:r>
            <a:r>
              <a:rPr lang="en-GB" dirty="0"/>
              <a:t> </a:t>
            </a:r>
            <a:r>
              <a:rPr lang="en-GB" dirty="0" err="1"/>
              <a:t>tun</a:t>
            </a:r>
            <a:r>
              <a:rPr lang="en-GB" dirty="0"/>
              <a:t> </a:t>
            </a:r>
            <a:r>
              <a:rPr lang="en-GB" dirty="0" err="1"/>
              <a:t>ist</a:t>
            </a:r>
            <a:r>
              <a:rPr lang="en-GB" dirty="0"/>
              <a:t>, inclusive </a:t>
            </a:r>
            <a:r>
              <a:rPr lang="en-GB" dirty="0" err="1"/>
              <a:t>Ruhe</a:t>
            </a:r>
            <a:r>
              <a:rPr lang="en-GB" dirty="0"/>
              <a:t> und </a:t>
            </a:r>
            <a:r>
              <a:rPr lang="en-GB" dirty="0" err="1"/>
              <a:t>Sicherheit</a:t>
            </a:r>
            <a:r>
              <a:rPr lang="en-GB" dirty="0"/>
              <a:t>, </a:t>
            </a:r>
            <a:r>
              <a:rPr lang="en-GB" dirty="0" err="1"/>
              <a:t>hilfreiche</a:t>
            </a:r>
            <a:r>
              <a:rPr lang="en-GB" dirty="0"/>
              <a:t> </a:t>
            </a:r>
            <a:r>
              <a:rPr lang="en-GB" dirty="0" err="1"/>
              <a:t>soziale</a:t>
            </a:r>
            <a:r>
              <a:rPr lang="en-GB" dirty="0"/>
              <a:t> </a:t>
            </a:r>
            <a:r>
              <a:rPr lang="en-GB" dirty="0" err="1"/>
              <a:t>Kontakte</a:t>
            </a:r>
            <a:r>
              <a:rPr lang="en-GB" dirty="0"/>
              <a:t>, </a:t>
            </a:r>
            <a:r>
              <a:rPr lang="en-GB" dirty="0" err="1"/>
              <a:t>Selbstfürsorge</a:t>
            </a:r>
            <a:r>
              <a:rPr lang="en-GB" dirty="0"/>
              <a:t> und </a:t>
            </a:r>
            <a:r>
              <a:rPr lang="en-GB" dirty="0" err="1"/>
              <a:t>Selbstberuhigung</a:t>
            </a:r>
            <a:r>
              <a:rPr lang="en-GB" dirty="0"/>
              <a:t>.</a:t>
            </a:r>
          </a:p>
          <a:p>
            <a:r>
              <a:rPr lang="de-CH" dirty="0"/>
              <a:t>Es kann hilfreich sein zeitlich ausgedehnte Sitzungen zu planen, nicht um Intensität und Dauer von Erfahrungen zu erhöhen, sondern eher, um traumatische Erfahrungen langsamer zu titrieren und um dem Klienten genügend Zeit zu lassen, um wieder geerdet und vollständig in der Gegenwart </a:t>
            </a:r>
            <a:r>
              <a:rPr lang="de-CH" dirty="0" err="1"/>
              <a:t>reorientiert</a:t>
            </a:r>
            <a:r>
              <a:rPr lang="de-CH" dirty="0"/>
              <a:t> zu werden.</a:t>
            </a:r>
            <a:endParaRPr lang="en-US" dirty="0"/>
          </a:p>
        </p:txBody>
      </p:sp>
    </p:spTree>
    <p:extLst>
      <p:ext uri="{BB962C8B-B14F-4D97-AF65-F5344CB8AC3E}">
        <p14:creationId xmlns:p14="http://schemas.microsoft.com/office/powerpoint/2010/main" val="15236771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i="1" dirty="0" err="1"/>
              <a:t>Phasenorientierte</a:t>
            </a:r>
            <a:r>
              <a:rPr lang="en-GB" sz="2800" i="1" dirty="0"/>
              <a:t> </a:t>
            </a:r>
            <a:r>
              <a:rPr lang="en-GB" sz="2800" i="1" dirty="0" err="1"/>
              <a:t>Behandlung</a:t>
            </a:r>
            <a:r>
              <a:rPr lang="en-GB" sz="2800" i="1" dirty="0"/>
              <a:t> Phase 2: </a:t>
            </a:r>
            <a:r>
              <a:rPr lang="en-GB" sz="2800" i="1" dirty="0" err="1"/>
              <a:t>Reprozessieren</a:t>
            </a:r>
            <a:r>
              <a:rPr lang="en-GB" sz="2800" i="1" dirty="0"/>
              <a:t> (EMDR </a:t>
            </a:r>
            <a:r>
              <a:rPr lang="en-GB" sz="2800" i="1" dirty="0" err="1"/>
              <a:t>Phasen</a:t>
            </a:r>
            <a:r>
              <a:rPr lang="en-GB" sz="2800" i="1" dirty="0"/>
              <a:t> 4-7) </a:t>
            </a:r>
            <a:r>
              <a:rPr lang="en-US" sz="2800" i="1" dirty="0"/>
              <a:t> </a:t>
            </a:r>
            <a:endParaRPr lang="en-US" sz="2800" dirty="0"/>
          </a:p>
        </p:txBody>
      </p:sp>
      <p:sp>
        <p:nvSpPr>
          <p:cNvPr id="3" name="Content Placeholder 2"/>
          <p:cNvSpPr>
            <a:spLocks noGrp="1"/>
          </p:cNvSpPr>
          <p:nvPr>
            <p:ph sz="quarter" idx="1"/>
          </p:nvPr>
        </p:nvSpPr>
        <p:spPr/>
        <p:txBody>
          <a:bodyPr>
            <a:normAutofit fontScale="92500"/>
          </a:bodyPr>
          <a:lstStyle/>
          <a:p>
            <a:r>
              <a:rPr lang="en-GB" dirty="0" err="1"/>
              <a:t>Kontrollierter</a:t>
            </a:r>
            <a:r>
              <a:rPr lang="en-GB" dirty="0"/>
              <a:t> </a:t>
            </a:r>
            <a:r>
              <a:rPr lang="en-GB" dirty="0" err="1"/>
              <a:t>therapeutischer</a:t>
            </a:r>
            <a:r>
              <a:rPr lang="en-GB" dirty="0"/>
              <a:t> Ansatz, </a:t>
            </a:r>
            <a:r>
              <a:rPr lang="en-GB" dirty="0" err="1"/>
              <a:t>bei</a:t>
            </a:r>
            <a:r>
              <a:rPr lang="en-GB" dirty="0"/>
              <a:t> </a:t>
            </a:r>
            <a:r>
              <a:rPr lang="en-GB" dirty="0" err="1"/>
              <a:t>welchem</a:t>
            </a:r>
            <a:r>
              <a:rPr lang="en-GB" dirty="0"/>
              <a:t> DAS (</a:t>
            </a:r>
            <a:r>
              <a:rPr lang="en-GB" dirty="0" err="1"/>
              <a:t>duale</a:t>
            </a:r>
            <a:r>
              <a:rPr lang="en-GB" dirty="0"/>
              <a:t> </a:t>
            </a:r>
            <a:r>
              <a:rPr lang="en-GB" dirty="0" err="1"/>
              <a:t>Aufmerksamkeit</a:t>
            </a:r>
            <a:r>
              <a:rPr lang="en-GB" dirty="0"/>
              <a:t>) </a:t>
            </a:r>
            <a:r>
              <a:rPr lang="en-GB" dirty="0" err="1"/>
              <a:t>zur</a:t>
            </a:r>
            <a:r>
              <a:rPr lang="en-GB" dirty="0"/>
              <a:t> </a:t>
            </a:r>
            <a:r>
              <a:rPr lang="en-GB" dirty="0" err="1"/>
              <a:t>Anwendung</a:t>
            </a:r>
            <a:r>
              <a:rPr lang="en-GB" dirty="0"/>
              <a:t> </a:t>
            </a:r>
            <a:r>
              <a:rPr lang="en-GB" dirty="0" err="1"/>
              <a:t>kommt</a:t>
            </a:r>
            <a:r>
              <a:rPr lang="en-GB" dirty="0"/>
              <a:t>, </a:t>
            </a:r>
            <a:r>
              <a:rPr lang="en-GB" dirty="0" err="1"/>
              <a:t>wobei</a:t>
            </a:r>
            <a:r>
              <a:rPr lang="en-GB" dirty="0"/>
              <a:t> der </a:t>
            </a:r>
            <a:r>
              <a:rPr lang="en-GB" dirty="0" err="1"/>
              <a:t>Klient</a:t>
            </a:r>
            <a:r>
              <a:rPr lang="en-GB" dirty="0"/>
              <a:t> </a:t>
            </a:r>
            <a:r>
              <a:rPr lang="en-GB" dirty="0" err="1"/>
              <a:t>als</a:t>
            </a:r>
            <a:r>
              <a:rPr lang="en-GB" dirty="0"/>
              <a:t> </a:t>
            </a:r>
            <a:r>
              <a:rPr lang="en-GB" dirty="0" err="1"/>
              <a:t>Ganzes</a:t>
            </a:r>
            <a:r>
              <a:rPr lang="en-GB" dirty="0"/>
              <a:t>, </a:t>
            </a:r>
            <a:r>
              <a:rPr lang="en-GB" dirty="0" err="1"/>
              <a:t>oder</a:t>
            </a:r>
            <a:r>
              <a:rPr lang="en-GB" dirty="0"/>
              <a:t> </a:t>
            </a:r>
            <a:r>
              <a:rPr lang="en-GB" dirty="0" err="1"/>
              <a:t>eine</a:t>
            </a:r>
            <a:r>
              <a:rPr lang="en-GB" dirty="0"/>
              <a:t> </a:t>
            </a:r>
            <a:r>
              <a:rPr lang="en-GB" dirty="0" err="1"/>
              <a:t>Auswahl</a:t>
            </a:r>
            <a:r>
              <a:rPr lang="en-GB" dirty="0"/>
              <a:t> seiner </a:t>
            </a:r>
            <a:r>
              <a:rPr lang="en-GB" dirty="0" err="1"/>
              <a:t>Persönlichkeitsanteile</a:t>
            </a:r>
            <a:r>
              <a:rPr lang="en-GB" dirty="0"/>
              <a:t> </a:t>
            </a:r>
            <a:r>
              <a:rPr lang="en-GB" dirty="0" err="1"/>
              <a:t>dabei</a:t>
            </a:r>
            <a:r>
              <a:rPr lang="en-GB" dirty="0"/>
              <a:t> </a:t>
            </a:r>
            <a:r>
              <a:rPr lang="en-GB" dirty="0" err="1"/>
              <a:t>unterstützt</a:t>
            </a:r>
            <a:r>
              <a:rPr lang="en-GB" dirty="0"/>
              <a:t> </a:t>
            </a:r>
            <a:r>
              <a:rPr lang="en-GB" dirty="0" err="1"/>
              <a:t>werden</a:t>
            </a:r>
            <a:r>
              <a:rPr lang="en-GB" dirty="0"/>
              <a:t>, in der </a:t>
            </a:r>
            <a:r>
              <a:rPr lang="en-GB" dirty="0" err="1"/>
              <a:t>Gegenwart</a:t>
            </a:r>
            <a:r>
              <a:rPr lang="en-GB" dirty="0"/>
              <a:t> </a:t>
            </a:r>
            <a:r>
              <a:rPr lang="en-GB" dirty="0" err="1"/>
              <a:t>orientiert</a:t>
            </a:r>
            <a:r>
              <a:rPr lang="en-GB" dirty="0"/>
              <a:t> </a:t>
            </a:r>
            <a:r>
              <a:rPr lang="en-GB" dirty="0" err="1"/>
              <a:t>zu</a:t>
            </a:r>
            <a:r>
              <a:rPr lang="en-GB" dirty="0"/>
              <a:t> </a:t>
            </a:r>
            <a:r>
              <a:rPr lang="en-GB" dirty="0" err="1"/>
              <a:t>bleiben</a:t>
            </a:r>
            <a:r>
              <a:rPr lang="en-GB" dirty="0"/>
              <a:t> </a:t>
            </a:r>
            <a:r>
              <a:rPr lang="en-GB" dirty="0" err="1"/>
              <a:t>während</a:t>
            </a:r>
            <a:r>
              <a:rPr lang="en-GB" dirty="0"/>
              <a:t> </a:t>
            </a:r>
            <a:r>
              <a:rPr lang="en-GB" dirty="0" err="1"/>
              <a:t>gleichzeitig</a:t>
            </a:r>
            <a:r>
              <a:rPr lang="en-GB" dirty="0"/>
              <a:t> die </a:t>
            </a:r>
            <a:r>
              <a:rPr lang="en-GB" dirty="0" err="1"/>
              <a:t>Erinnerung</a:t>
            </a:r>
            <a:r>
              <a:rPr lang="en-GB" dirty="0"/>
              <a:t> an das </a:t>
            </a:r>
            <a:r>
              <a:rPr lang="en-GB" dirty="0" err="1"/>
              <a:t>traumatische</a:t>
            </a:r>
            <a:r>
              <a:rPr lang="en-GB" dirty="0"/>
              <a:t> </a:t>
            </a:r>
            <a:r>
              <a:rPr lang="en-GB" dirty="0" err="1"/>
              <a:t>Ereignis</a:t>
            </a:r>
            <a:r>
              <a:rPr lang="en-GB" dirty="0"/>
              <a:t> </a:t>
            </a:r>
            <a:r>
              <a:rPr lang="en-GB" dirty="0" err="1"/>
              <a:t>prozessiert</a:t>
            </a:r>
            <a:r>
              <a:rPr lang="en-GB" dirty="0"/>
              <a:t> </a:t>
            </a:r>
            <a:r>
              <a:rPr lang="en-GB" dirty="0" err="1"/>
              <a:t>wird</a:t>
            </a:r>
            <a:r>
              <a:rPr lang="en-GB" dirty="0"/>
              <a:t>. </a:t>
            </a:r>
          </a:p>
          <a:p>
            <a:r>
              <a:rPr lang="en-GB" dirty="0" err="1"/>
              <a:t>Ein</a:t>
            </a:r>
            <a:r>
              <a:rPr lang="en-GB" dirty="0"/>
              <a:t> </a:t>
            </a:r>
            <a:r>
              <a:rPr lang="en-GB" dirty="0" err="1"/>
              <a:t>angeleitetes</a:t>
            </a:r>
            <a:r>
              <a:rPr lang="en-GB" dirty="0"/>
              <a:t> </a:t>
            </a:r>
            <a:r>
              <a:rPr lang="en-GB" dirty="0" err="1"/>
              <a:t>Unterfangen</a:t>
            </a:r>
            <a:r>
              <a:rPr lang="en-GB" dirty="0"/>
              <a:t> </a:t>
            </a:r>
            <a:r>
              <a:rPr lang="en-GB" dirty="0" err="1"/>
              <a:t>zur</a:t>
            </a:r>
            <a:r>
              <a:rPr lang="en-GB" dirty="0"/>
              <a:t> </a:t>
            </a:r>
            <a:r>
              <a:rPr lang="en-GB" dirty="0" err="1"/>
              <a:t>kollaborativen</a:t>
            </a:r>
            <a:r>
              <a:rPr lang="en-GB" dirty="0"/>
              <a:t> und </a:t>
            </a:r>
            <a:r>
              <a:rPr lang="en-GB" dirty="0" err="1"/>
              <a:t>kontrollierten</a:t>
            </a:r>
            <a:r>
              <a:rPr lang="en-GB" dirty="0"/>
              <a:t> </a:t>
            </a:r>
            <a:r>
              <a:rPr lang="en-GB" dirty="0" err="1"/>
              <a:t>Reaktivierung</a:t>
            </a:r>
            <a:r>
              <a:rPr lang="en-GB" dirty="0"/>
              <a:t> der </a:t>
            </a:r>
            <a:r>
              <a:rPr lang="en-GB" dirty="0" err="1"/>
              <a:t>Erinnerung</a:t>
            </a:r>
            <a:r>
              <a:rPr lang="en-GB" dirty="0"/>
              <a:t> an das </a:t>
            </a:r>
            <a:r>
              <a:rPr lang="en-GB" dirty="0" err="1"/>
              <a:t>traumatische</a:t>
            </a:r>
            <a:r>
              <a:rPr lang="en-GB" dirty="0"/>
              <a:t> </a:t>
            </a:r>
            <a:r>
              <a:rPr lang="en-GB" dirty="0" err="1"/>
              <a:t>Ereignis</a:t>
            </a:r>
            <a:r>
              <a:rPr lang="en-GB" dirty="0"/>
              <a:t> und der </a:t>
            </a:r>
            <a:r>
              <a:rPr lang="en-GB" dirty="0" err="1"/>
              <a:t>dabei</a:t>
            </a:r>
            <a:r>
              <a:rPr lang="en-GB" dirty="0"/>
              <a:t> </a:t>
            </a:r>
            <a:r>
              <a:rPr lang="en-GB" dirty="0" err="1"/>
              <a:t>involvierten</a:t>
            </a:r>
            <a:r>
              <a:rPr lang="en-GB" dirty="0"/>
              <a:t> EP(s).</a:t>
            </a:r>
          </a:p>
          <a:p>
            <a:endParaRPr lang="en-US" dirty="0"/>
          </a:p>
        </p:txBody>
      </p:sp>
    </p:spTree>
    <p:extLst>
      <p:ext uri="{BB962C8B-B14F-4D97-AF65-F5344CB8AC3E}">
        <p14:creationId xmlns:p14="http://schemas.microsoft.com/office/powerpoint/2010/main" val="8809160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EMDR </a:t>
            </a:r>
            <a:r>
              <a:rPr lang="en-US" dirty="0" err="1"/>
              <a:t>Bewertungs</a:t>
            </a:r>
            <a:r>
              <a:rPr lang="en-US" dirty="0"/>
              <a:t> phase  (EMDR Phase 3) </a:t>
            </a:r>
            <a:r>
              <a:rPr lang="en-US" dirty="0" err="1"/>
              <a:t>Ueberlegungen</a:t>
            </a:r>
            <a:endParaRPr lang="en-US" dirty="0"/>
          </a:p>
        </p:txBody>
      </p:sp>
      <p:sp>
        <p:nvSpPr>
          <p:cNvPr id="3" name="Content Placeholder 2"/>
          <p:cNvSpPr>
            <a:spLocks noGrp="1"/>
          </p:cNvSpPr>
          <p:nvPr>
            <p:ph sz="quarter" idx="1"/>
          </p:nvPr>
        </p:nvSpPr>
        <p:spPr/>
        <p:txBody>
          <a:bodyPr/>
          <a:lstStyle/>
          <a:p>
            <a:r>
              <a:rPr lang="en-US" dirty="0" err="1"/>
              <a:t>Jeder</a:t>
            </a:r>
            <a:r>
              <a:rPr lang="en-US" dirty="0"/>
              <a:t> </a:t>
            </a:r>
            <a:r>
              <a:rPr lang="en-US" dirty="0" err="1"/>
              <a:t>Persönlichkeitsanteil</a:t>
            </a:r>
            <a:r>
              <a:rPr lang="en-US" dirty="0"/>
              <a:t> </a:t>
            </a:r>
            <a:r>
              <a:rPr lang="en-US" dirty="0" err="1"/>
              <a:t>kann</a:t>
            </a:r>
            <a:r>
              <a:rPr lang="en-US" dirty="0"/>
              <a:t> </a:t>
            </a:r>
            <a:r>
              <a:rPr lang="en-US" dirty="0" err="1"/>
              <a:t>eigene</a:t>
            </a:r>
            <a:r>
              <a:rPr lang="en-US" dirty="0"/>
              <a:t> negative and positive </a:t>
            </a:r>
            <a:r>
              <a:rPr lang="en-US" dirty="0" err="1"/>
              <a:t>Kognitionen</a:t>
            </a:r>
            <a:r>
              <a:rPr lang="en-US" dirty="0"/>
              <a:t> </a:t>
            </a:r>
            <a:r>
              <a:rPr lang="en-US" dirty="0" err="1"/>
              <a:t>haben</a:t>
            </a:r>
            <a:r>
              <a:rPr lang="en-US" dirty="0"/>
              <a:t> – was </a:t>
            </a:r>
            <a:r>
              <a:rPr lang="en-US" dirty="0" err="1"/>
              <a:t>zu</a:t>
            </a:r>
            <a:r>
              <a:rPr lang="en-US" dirty="0"/>
              <a:t> </a:t>
            </a:r>
            <a:r>
              <a:rPr lang="en-US" dirty="0" err="1"/>
              <a:t>herausfordernden</a:t>
            </a:r>
            <a:r>
              <a:rPr lang="en-US" dirty="0"/>
              <a:t> </a:t>
            </a:r>
            <a:r>
              <a:rPr lang="en-US" dirty="0" err="1"/>
              <a:t>therapeutischen</a:t>
            </a:r>
            <a:r>
              <a:rPr lang="en-US" dirty="0"/>
              <a:t> </a:t>
            </a:r>
            <a:r>
              <a:rPr lang="en-US" dirty="0" err="1"/>
              <a:t>Diskussionen</a:t>
            </a:r>
            <a:r>
              <a:rPr lang="en-US" dirty="0"/>
              <a:t> </a:t>
            </a:r>
            <a:r>
              <a:rPr lang="en-US" dirty="0" err="1"/>
              <a:t>führen</a:t>
            </a:r>
            <a:r>
              <a:rPr lang="en-US" dirty="0"/>
              <a:t> </a:t>
            </a:r>
            <a:r>
              <a:rPr lang="en-US" dirty="0" err="1"/>
              <a:t>kann</a:t>
            </a:r>
            <a:r>
              <a:rPr lang="en-US" dirty="0"/>
              <a:t> (</a:t>
            </a:r>
            <a:r>
              <a:rPr lang="en-US" dirty="0" err="1"/>
              <a:t>nehmen</a:t>
            </a:r>
            <a:r>
              <a:rPr lang="en-US" dirty="0"/>
              <a:t> </a:t>
            </a:r>
            <a:r>
              <a:rPr lang="en-US" dirty="0" err="1"/>
              <a:t>Sie</a:t>
            </a:r>
            <a:r>
              <a:rPr lang="en-US" dirty="0"/>
              <a:t> </a:t>
            </a:r>
            <a:r>
              <a:rPr lang="en-US" dirty="0" err="1"/>
              <a:t>sich</a:t>
            </a:r>
            <a:r>
              <a:rPr lang="en-US" dirty="0"/>
              <a:t> </a:t>
            </a:r>
            <a:r>
              <a:rPr lang="en-US" dirty="0" err="1"/>
              <a:t>Zeit</a:t>
            </a:r>
            <a:r>
              <a:rPr lang="en-US" dirty="0"/>
              <a:t> </a:t>
            </a:r>
            <a:r>
              <a:rPr lang="en-US" dirty="0" err="1"/>
              <a:t>dafür</a:t>
            </a:r>
            <a:r>
              <a:rPr lang="en-US" dirty="0"/>
              <a:t>)</a:t>
            </a:r>
          </a:p>
          <a:p>
            <a:r>
              <a:rPr lang="en-US" dirty="0" err="1"/>
              <a:t>Soviel</a:t>
            </a:r>
            <a:r>
              <a:rPr lang="en-US" dirty="0"/>
              <a:t> </a:t>
            </a:r>
            <a:r>
              <a:rPr lang="en-US" dirty="0" err="1"/>
              <a:t>wie</a:t>
            </a:r>
            <a:r>
              <a:rPr lang="en-US" dirty="0"/>
              <a:t> </a:t>
            </a:r>
            <a:r>
              <a:rPr lang="en-US" dirty="0" err="1"/>
              <a:t>möglich</a:t>
            </a:r>
            <a:r>
              <a:rPr lang="en-US" dirty="0"/>
              <a:t> von der ANP </a:t>
            </a:r>
            <a:r>
              <a:rPr lang="en-US" dirty="0" err="1"/>
              <a:t>aus</a:t>
            </a:r>
            <a:r>
              <a:rPr lang="en-US" dirty="0"/>
              <a:t> </a:t>
            </a:r>
            <a:r>
              <a:rPr lang="en-US" dirty="0" err="1"/>
              <a:t>arbeiten</a:t>
            </a:r>
            <a:r>
              <a:rPr lang="en-US" dirty="0"/>
              <a:t> (</a:t>
            </a:r>
            <a:r>
              <a:rPr lang="en-US" dirty="0" err="1"/>
              <a:t>obwohl</a:t>
            </a:r>
            <a:r>
              <a:rPr lang="en-US" dirty="0"/>
              <a:t> EMDR </a:t>
            </a:r>
            <a:r>
              <a:rPr lang="en-US" dirty="0" err="1"/>
              <a:t>Reprozessieren</a:t>
            </a:r>
            <a:r>
              <a:rPr lang="en-US" dirty="0"/>
              <a:t> </a:t>
            </a:r>
            <a:r>
              <a:rPr lang="en-US" dirty="0" err="1"/>
              <a:t>manchmal</a:t>
            </a:r>
            <a:r>
              <a:rPr lang="en-US" dirty="0"/>
              <a:t> </a:t>
            </a:r>
            <a:r>
              <a:rPr lang="en-US" dirty="0" err="1"/>
              <a:t>auch</a:t>
            </a:r>
            <a:r>
              <a:rPr lang="en-US" dirty="0"/>
              <a:t> </a:t>
            </a:r>
            <a:r>
              <a:rPr lang="en-US" dirty="0" err="1"/>
              <a:t>mit</a:t>
            </a:r>
            <a:r>
              <a:rPr lang="en-US" dirty="0"/>
              <a:t> </a:t>
            </a:r>
            <a:r>
              <a:rPr lang="en-US" dirty="0" err="1"/>
              <a:t>einem</a:t>
            </a:r>
            <a:r>
              <a:rPr lang="en-US" dirty="0"/>
              <a:t> </a:t>
            </a:r>
            <a:r>
              <a:rPr lang="en-US" dirty="0" err="1"/>
              <a:t>Persönlichkeitsanteil</a:t>
            </a:r>
            <a:r>
              <a:rPr lang="en-US" dirty="0"/>
              <a:t> </a:t>
            </a:r>
            <a:r>
              <a:rPr lang="en-US" dirty="0" err="1"/>
              <a:t>gemacht</a:t>
            </a:r>
            <a:r>
              <a:rPr lang="en-US" dirty="0"/>
              <a:t> warden </a:t>
            </a:r>
            <a:r>
              <a:rPr lang="en-US" dirty="0" err="1"/>
              <a:t>kann</a:t>
            </a:r>
            <a:r>
              <a:rPr lang="en-US" dirty="0"/>
              <a:t>, </a:t>
            </a:r>
            <a:r>
              <a:rPr lang="en-US" dirty="0" err="1"/>
              <a:t>welcher</a:t>
            </a:r>
            <a:r>
              <a:rPr lang="en-US" dirty="0"/>
              <a:t> gut </a:t>
            </a:r>
            <a:r>
              <a:rPr lang="en-US" dirty="0" err="1"/>
              <a:t>entwickelt</a:t>
            </a:r>
            <a:r>
              <a:rPr lang="en-US" dirty="0"/>
              <a:t> </a:t>
            </a:r>
            <a:r>
              <a:rPr lang="en-US" dirty="0" err="1"/>
              <a:t>ist</a:t>
            </a:r>
            <a:r>
              <a:rPr lang="en-US" dirty="0"/>
              <a:t>). </a:t>
            </a:r>
          </a:p>
        </p:txBody>
      </p:sp>
    </p:spTree>
    <p:extLst>
      <p:ext uri="{BB962C8B-B14F-4D97-AF65-F5344CB8AC3E}">
        <p14:creationId xmlns:p14="http://schemas.microsoft.com/office/powerpoint/2010/main" val="952703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EMDR Phase 4 </a:t>
            </a:r>
            <a:r>
              <a:rPr lang="en-US" dirty="0" err="1"/>
              <a:t>Desensitisieren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Die </a:t>
            </a:r>
            <a:r>
              <a:rPr lang="en-US" dirty="0" err="1"/>
              <a:t>Persönlichkeitsanteile</a:t>
            </a:r>
            <a:r>
              <a:rPr lang="en-US" dirty="0"/>
              <a:t> </a:t>
            </a:r>
            <a:r>
              <a:rPr lang="en-US" dirty="0" err="1"/>
              <a:t>können</a:t>
            </a:r>
            <a:r>
              <a:rPr lang="en-US" dirty="0"/>
              <a:t> </a:t>
            </a:r>
            <a:r>
              <a:rPr lang="en-US" dirty="0" err="1"/>
              <a:t>durch</a:t>
            </a:r>
            <a:r>
              <a:rPr lang="en-US" dirty="0"/>
              <a:t> die </a:t>
            </a:r>
            <a:r>
              <a:rPr lang="en-US" dirty="0" err="1"/>
              <a:t>Augen</a:t>
            </a:r>
            <a:r>
              <a:rPr lang="en-US" dirty="0"/>
              <a:t> der </a:t>
            </a:r>
            <a:r>
              <a:rPr lang="en-US" dirty="0" err="1"/>
              <a:t>Erwachsenen</a:t>
            </a:r>
            <a:r>
              <a:rPr lang="en-US" dirty="0"/>
              <a:t> Person/ANP </a:t>
            </a:r>
            <a:r>
              <a:rPr lang="en-US" dirty="0" err="1"/>
              <a:t>schauen</a:t>
            </a:r>
            <a:r>
              <a:rPr lang="en-US" dirty="0"/>
              <a:t> </a:t>
            </a:r>
            <a:r>
              <a:rPr lang="en-US" dirty="0" err="1"/>
              <a:t>oder</a:t>
            </a:r>
            <a:r>
              <a:rPr lang="en-US" dirty="0"/>
              <a:t> auf die Taps </a:t>
            </a:r>
            <a:r>
              <a:rPr lang="en-US" dirty="0" err="1"/>
              <a:t>achten</a:t>
            </a:r>
            <a:endParaRPr lang="en-US" dirty="0"/>
          </a:p>
          <a:p>
            <a:r>
              <a:rPr lang="en-US" dirty="0"/>
              <a:t>Tempo-</a:t>
            </a:r>
            <a:r>
              <a:rPr lang="en-US" dirty="0" err="1"/>
              <a:t>Kontrolle</a:t>
            </a:r>
            <a:r>
              <a:rPr lang="en-US" dirty="0"/>
              <a:t> </a:t>
            </a:r>
            <a:r>
              <a:rPr lang="en-US" dirty="0" err="1"/>
              <a:t>durch</a:t>
            </a:r>
            <a:endParaRPr lang="en-US" dirty="0"/>
          </a:p>
          <a:p>
            <a:pPr marL="0" indent="0">
              <a:buNone/>
            </a:pPr>
            <a:r>
              <a:rPr lang="en-US" dirty="0"/>
              <a:t>        *die </a:t>
            </a:r>
            <a:r>
              <a:rPr lang="en-US" dirty="0" err="1"/>
              <a:t>Länge</a:t>
            </a:r>
            <a:r>
              <a:rPr lang="en-US" dirty="0"/>
              <a:t> der Sets, </a:t>
            </a:r>
          </a:p>
          <a:p>
            <a:pPr marL="0" indent="0">
              <a:buNone/>
            </a:pPr>
            <a:r>
              <a:rPr lang="en-US" dirty="0"/>
              <a:t>        *</a:t>
            </a:r>
            <a:r>
              <a:rPr lang="en-US" dirty="0" err="1"/>
              <a:t>Reden</a:t>
            </a:r>
            <a:r>
              <a:rPr lang="en-US" dirty="0"/>
              <a:t>/</a:t>
            </a:r>
            <a:r>
              <a:rPr lang="en-US" dirty="0" err="1"/>
              <a:t>Stabilisierung</a:t>
            </a:r>
            <a:r>
              <a:rPr lang="en-US" dirty="0"/>
              <a:t> </a:t>
            </a:r>
            <a:r>
              <a:rPr lang="en-US" dirty="0" err="1"/>
              <a:t>zwischen</a:t>
            </a:r>
            <a:r>
              <a:rPr lang="en-US" dirty="0"/>
              <a:t> den Sets,  </a:t>
            </a:r>
          </a:p>
          <a:p>
            <a:pPr marL="0" indent="0">
              <a:buNone/>
            </a:pPr>
            <a:r>
              <a:rPr lang="en-US" dirty="0"/>
              <a:t>        *</a:t>
            </a:r>
            <a:r>
              <a:rPr lang="en-US" dirty="0" err="1"/>
              <a:t>zurück</a:t>
            </a:r>
            <a:r>
              <a:rPr lang="en-US" dirty="0"/>
              <a:t> </a:t>
            </a:r>
            <a:r>
              <a:rPr lang="en-US" dirty="0" err="1"/>
              <a:t>zum</a:t>
            </a:r>
            <a:r>
              <a:rPr lang="en-US" dirty="0"/>
              <a:t> </a:t>
            </a:r>
            <a:r>
              <a:rPr lang="en-US" dirty="0" err="1"/>
              <a:t>Knoten</a:t>
            </a:r>
            <a:r>
              <a:rPr lang="en-US" dirty="0"/>
              <a:t> </a:t>
            </a:r>
            <a:r>
              <a:rPr lang="en-US" dirty="0" err="1"/>
              <a:t>gehen</a:t>
            </a:r>
            <a:r>
              <a:rPr lang="en-US" dirty="0"/>
              <a:t> </a:t>
            </a:r>
            <a:r>
              <a:rPr lang="en-US" dirty="0" err="1"/>
              <a:t>zwecks</a:t>
            </a:r>
            <a:r>
              <a:rPr lang="en-US" dirty="0"/>
              <a:t> </a:t>
            </a:r>
            <a:r>
              <a:rPr lang="en-US" dirty="0" err="1"/>
              <a:t>Struktur</a:t>
            </a:r>
            <a:endParaRPr lang="en-US" dirty="0"/>
          </a:p>
          <a:p>
            <a:pPr marL="0" indent="0">
              <a:buNone/>
            </a:pPr>
            <a:r>
              <a:rPr lang="en-US" dirty="0"/>
              <a:t>	und Containment  </a:t>
            </a:r>
          </a:p>
          <a:p>
            <a:r>
              <a:rPr lang="en-US" dirty="0" err="1"/>
              <a:t>Beruhigung</a:t>
            </a:r>
            <a:r>
              <a:rPr lang="en-US" dirty="0"/>
              <a:t>/Containment </a:t>
            </a:r>
            <a:r>
              <a:rPr lang="en-US" dirty="0" err="1"/>
              <a:t>Strategien</a:t>
            </a:r>
            <a:r>
              <a:rPr lang="en-US" dirty="0"/>
              <a:t> </a:t>
            </a:r>
            <a:r>
              <a:rPr lang="en-US" dirty="0" err="1"/>
              <a:t>anwenden</a:t>
            </a:r>
            <a:r>
              <a:rPr lang="en-US" dirty="0"/>
              <a:t>, </a:t>
            </a:r>
            <a:r>
              <a:rPr lang="en-US" dirty="0" err="1"/>
              <a:t>welche</a:t>
            </a:r>
            <a:r>
              <a:rPr lang="en-US" dirty="0"/>
              <a:t> </a:t>
            </a:r>
            <a:r>
              <a:rPr lang="en-US" dirty="0" err="1"/>
              <a:t>während</a:t>
            </a:r>
            <a:r>
              <a:rPr lang="en-US" dirty="0"/>
              <a:t> Phase 2 </a:t>
            </a:r>
            <a:r>
              <a:rPr lang="en-US" dirty="0" err="1"/>
              <a:t>gelernt</a:t>
            </a:r>
            <a:r>
              <a:rPr lang="en-US" dirty="0"/>
              <a:t> </a:t>
            </a:r>
            <a:r>
              <a:rPr lang="en-US" dirty="0" err="1"/>
              <a:t>wurden</a:t>
            </a:r>
            <a:r>
              <a:rPr lang="en-US" dirty="0"/>
              <a:t>       </a:t>
            </a:r>
          </a:p>
          <a:p>
            <a:r>
              <a:rPr lang="en-US" dirty="0" err="1"/>
              <a:t>Augenbewegungen</a:t>
            </a:r>
            <a:r>
              <a:rPr lang="en-US" dirty="0"/>
              <a:t> versus Tapping</a:t>
            </a:r>
          </a:p>
          <a:p>
            <a:pPr marL="0" indent="0">
              <a:buNone/>
            </a:pPr>
            <a:r>
              <a:rPr lang="en-US" dirty="0"/>
              <a:t> </a:t>
            </a:r>
          </a:p>
          <a:p>
            <a:endParaRPr lang="en-US" dirty="0"/>
          </a:p>
          <a:p>
            <a:endParaRPr lang="en-US" dirty="0"/>
          </a:p>
          <a:p>
            <a:endParaRPr lang="en-US" dirty="0"/>
          </a:p>
        </p:txBody>
      </p:sp>
    </p:spTree>
    <p:extLst>
      <p:ext uri="{BB962C8B-B14F-4D97-AF65-F5344CB8AC3E}">
        <p14:creationId xmlns:p14="http://schemas.microsoft.com/office/powerpoint/2010/main" val="8038067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i="1" dirty="0"/>
              <a:t> EMDR </a:t>
            </a:r>
            <a:r>
              <a:rPr lang="de-CH" i="1" dirty="0" err="1"/>
              <a:t>Reprozessieren</a:t>
            </a:r>
            <a:endParaRPr lang="en-US" dirty="0"/>
          </a:p>
        </p:txBody>
      </p:sp>
      <p:sp>
        <p:nvSpPr>
          <p:cNvPr id="3" name="Content Placeholder 2"/>
          <p:cNvSpPr>
            <a:spLocks noGrp="1"/>
          </p:cNvSpPr>
          <p:nvPr>
            <p:ph sz="quarter" idx="1"/>
          </p:nvPr>
        </p:nvSpPr>
        <p:spPr/>
        <p:txBody>
          <a:bodyPr>
            <a:normAutofit lnSpcReduction="10000"/>
          </a:bodyPr>
          <a:lstStyle/>
          <a:p>
            <a:r>
              <a:rPr lang="en-GB" dirty="0" err="1"/>
              <a:t>Nicht</a:t>
            </a:r>
            <a:r>
              <a:rPr lang="en-GB" dirty="0"/>
              <a:t> </a:t>
            </a:r>
            <a:r>
              <a:rPr lang="en-GB" dirty="0" err="1"/>
              <a:t>jedes</a:t>
            </a:r>
            <a:r>
              <a:rPr lang="en-GB" dirty="0"/>
              <a:t> </a:t>
            </a:r>
            <a:r>
              <a:rPr lang="en-GB" dirty="0" err="1"/>
              <a:t>einzelne</a:t>
            </a:r>
            <a:r>
              <a:rPr lang="en-GB" dirty="0"/>
              <a:t> Detail </a:t>
            </a:r>
            <a:r>
              <a:rPr lang="en-GB" dirty="0" err="1"/>
              <a:t>einer</a:t>
            </a:r>
            <a:r>
              <a:rPr lang="en-GB" dirty="0"/>
              <a:t> </a:t>
            </a:r>
            <a:r>
              <a:rPr lang="en-GB" dirty="0" err="1"/>
              <a:t>Erinnerung</a:t>
            </a:r>
            <a:r>
              <a:rPr lang="en-GB" dirty="0"/>
              <a:t> an </a:t>
            </a:r>
            <a:r>
              <a:rPr lang="en-GB" dirty="0" err="1"/>
              <a:t>ein</a:t>
            </a:r>
            <a:r>
              <a:rPr lang="en-GB" dirty="0"/>
              <a:t> Trauma muss </a:t>
            </a:r>
            <a:r>
              <a:rPr lang="en-GB" dirty="0" err="1"/>
              <a:t>erwähnt</a:t>
            </a:r>
            <a:r>
              <a:rPr lang="en-GB" dirty="0"/>
              <a:t> </a:t>
            </a:r>
            <a:r>
              <a:rPr lang="en-GB" dirty="0" err="1"/>
              <a:t>oder</a:t>
            </a:r>
            <a:r>
              <a:rPr lang="en-GB" dirty="0"/>
              <a:t> </a:t>
            </a:r>
            <a:r>
              <a:rPr lang="en-GB" dirty="0" err="1"/>
              <a:t>prozessiert</a:t>
            </a:r>
            <a:r>
              <a:rPr lang="en-GB" dirty="0"/>
              <a:t> </a:t>
            </a:r>
            <a:r>
              <a:rPr lang="en-GB" dirty="0" err="1"/>
              <a:t>werden</a:t>
            </a:r>
            <a:r>
              <a:rPr lang="en-GB" dirty="0"/>
              <a:t>. </a:t>
            </a:r>
            <a:r>
              <a:rPr lang="en-GB" dirty="0" err="1"/>
              <a:t>Unbeding</a:t>
            </a:r>
            <a:r>
              <a:rPr lang="en-GB" dirty="0"/>
              <a:t> </a:t>
            </a:r>
            <a:r>
              <a:rPr lang="en-GB" dirty="0" err="1"/>
              <a:t>zu</a:t>
            </a:r>
            <a:r>
              <a:rPr lang="en-GB" dirty="0"/>
              <a:t> </a:t>
            </a:r>
            <a:r>
              <a:rPr lang="en-GB" dirty="0" err="1"/>
              <a:t>bearbeiten</a:t>
            </a:r>
            <a:r>
              <a:rPr lang="en-GB" dirty="0"/>
              <a:t> </a:t>
            </a:r>
            <a:r>
              <a:rPr lang="en-GB" dirty="0" err="1"/>
              <a:t>sind</a:t>
            </a:r>
            <a:r>
              <a:rPr lang="en-GB" dirty="0"/>
              <a:t> </a:t>
            </a:r>
            <a:r>
              <a:rPr lang="en-GB" dirty="0" err="1"/>
              <a:t>jedoch</a:t>
            </a:r>
            <a:r>
              <a:rPr lang="en-GB" dirty="0"/>
              <a:t> die </a:t>
            </a:r>
            <a:r>
              <a:rPr lang="en-GB" i="1" dirty="0" err="1"/>
              <a:t>pathogenen</a:t>
            </a:r>
            <a:r>
              <a:rPr lang="en-GB" i="1" dirty="0"/>
              <a:t> </a:t>
            </a:r>
            <a:r>
              <a:rPr lang="en-GB" i="1" dirty="0" err="1"/>
              <a:t>Kerne</a:t>
            </a:r>
            <a:r>
              <a:rPr lang="en-GB" i="1" dirty="0"/>
              <a:t>. </a:t>
            </a:r>
            <a:r>
              <a:rPr lang="en-GB" dirty="0"/>
              <a:t>Das </a:t>
            </a:r>
            <a:r>
              <a:rPr lang="en-GB" dirty="0" err="1"/>
              <a:t>sind</a:t>
            </a:r>
            <a:r>
              <a:rPr lang="en-GB" dirty="0"/>
              <a:t> die </a:t>
            </a:r>
            <a:r>
              <a:rPr lang="en-GB" dirty="0" err="1"/>
              <a:t>schmerzlichsten</a:t>
            </a:r>
            <a:r>
              <a:rPr lang="en-GB" dirty="0"/>
              <a:t> </a:t>
            </a:r>
            <a:r>
              <a:rPr lang="en-GB" dirty="0" err="1"/>
              <a:t>Aspekte</a:t>
            </a:r>
            <a:r>
              <a:rPr lang="en-GB" dirty="0"/>
              <a:t> der </a:t>
            </a:r>
            <a:r>
              <a:rPr lang="en-GB" dirty="0" err="1"/>
              <a:t>traumatischen</a:t>
            </a:r>
            <a:r>
              <a:rPr lang="en-GB" dirty="0"/>
              <a:t> </a:t>
            </a:r>
            <a:r>
              <a:rPr lang="en-GB" dirty="0" err="1"/>
              <a:t>Erfahrung</a:t>
            </a:r>
            <a:r>
              <a:rPr lang="en-GB" dirty="0"/>
              <a:t>, </a:t>
            </a:r>
            <a:r>
              <a:rPr lang="en-GB" dirty="0" err="1"/>
              <a:t>welche</a:t>
            </a:r>
            <a:r>
              <a:rPr lang="en-GB" dirty="0"/>
              <a:t> </a:t>
            </a:r>
            <a:r>
              <a:rPr lang="en-GB" dirty="0" err="1"/>
              <a:t>bisher</a:t>
            </a:r>
            <a:r>
              <a:rPr lang="en-GB" dirty="0"/>
              <a:t> </a:t>
            </a:r>
            <a:r>
              <a:rPr lang="en-GB" dirty="0" err="1"/>
              <a:t>durch</a:t>
            </a:r>
            <a:r>
              <a:rPr lang="en-GB" dirty="0"/>
              <a:t> den </a:t>
            </a:r>
            <a:r>
              <a:rPr lang="en-GB" dirty="0" err="1"/>
              <a:t>Klienten</a:t>
            </a:r>
            <a:r>
              <a:rPr lang="en-GB" dirty="0"/>
              <a:t> um </a:t>
            </a:r>
            <a:r>
              <a:rPr lang="en-GB" dirty="0" err="1"/>
              <a:t>jeden</a:t>
            </a:r>
            <a:r>
              <a:rPr lang="en-GB" dirty="0"/>
              <a:t> </a:t>
            </a:r>
            <a:r>
              <a:rPr lang="en-GB" dirty="0" err="1"/>
              <a:t>Preis</a:t>
            </a:r>
            <a:r>
              <a:rPr lang="en-GB" dirty="0"/>
              <a:t> </a:t>
            </a:r>
            <a:r>
              <a:rPr lang="en-GB" dirty="0" err="1"/>
              <a:t>vermieden</a:t>
            </a:r>
            <a:r>
              <a:rPr lang="en-GB" dirty="0"/>
              <a:t> </a:t>
            </a:r>
            <a:r>
              <a:rPr lang="en-GB" dirty="0" err="1"/>
              <a:t>worden</a:t>
            </a:r>
            <a:r>
              <a:rPr lang="en-GB" dirty="0"/>
              <a:t> </a:t>
            </a:r>
            <a:r>
              <a:rPr lang="en-GB" dirty="0" err="1"/>
              <a:t>sind</a:t>
            </a:r>
            <a:r>
              <a:rPr lang="en-GB" dirty="0"/>
              <a:t>. </a:t>
            </a:r>
          </a:p>
          <a:p>
            <a:r>
              <a:rPr lang="en-GB" dirty="0" err="1"/>
              <a:t>Scham</a:t>
            </a:r>
            <a:r>
              <a:rPr lang="en-GB" dirty="0"/>
              <a:t> </a:t>
            </a:r>
            <a:r>
              <a:rPr lang="en-GB" dirty="0" err="1"/>
              <a:t>ist</a:t>
            </a:r>
            <a:r>
              <a:rPr lang="en-GB" dirty="0"/>
              <a:t> </a:t>
            </a:r>
            <a:r>
              <a:rPr lang="en-GB" dirty="0" err="1"/>
              <a:t>ein</a:t>
            </a:r>
            <a:r>
              <a:rPr lang="en-GB" dirty="0"/>
              <a:t> oft </a:t>
            </a:r>
            <a:r>
              <a:rPr lang="en-GB" dirty="0" err="1"/>
              <a:t>übersehener</a:t>
            </a:r>
            <a:r>
              <a:rPr lang="en-GB" dirty="0"/>
              <a:t> </a:t>
            </a:r>
            <a:r>
              <a:rPr lang="en-GB" dirty="0" err="1"/>
              <a:t>pathogener</a:t>
            </a:r>
            <a:r>
              <a:rPr lang="en-GB" dirty="0"/>
              <a:t> Kern, </a:t>
            </a:r>
            <a:r>
              <a:rPr lang="en-GB" dirty="0" err="1"/>
              <a:t>welcher</a:t>
            </a:r>
            <a:r>
              <a:rPr lang="en-GB" dirty="0"/>
              <a:t> </a:t>
            </a:r>
            <a:r>
              <a:rPr lang="en-GB" dirty="0" err="1"/>
              <a:t>aus</a:t>
            </a:r>
            <a:r>
              <a:rPr lang="en-GB" dirty="0"/>
              <a:t> </a:t>
            </a:r>
            <a:r>
              <a:rPr lang="en-GB" dirty="0" err="1"/>
              <a:t>einer</a:t>
            </a:r>
            <a:r>
              <a:rPr lang="en-GB" dirty="0"/>
              <a:t> </a:t>
            </a:r>
            <a:r>
              <a:rPr lang="en-GB" dirty="0" err="1"/>
              <a:t>Erinnerung</a:t>
            </a:r>
            <a:r>
              <a:rPr lang="en-GB" dirty="0"/>
              <a:t> an </a:t>
            </a:r>
            <a:r>
              <a:rPr lang="en-GB" dirty="0" err="1"/>
              <a:t>eine</a:t>
            </a:r>
            <a:r>
              <a:rPr lang="en-GB" dirty="0"/>
              <a:t> </a:t>
            </a:r>
            <a:r>
              <a:rPr lang="en-GB" dirty="0" err="1"/>
              <a:t>Beschämung</a:t>
            </a:r>
            <a:r>
              <a:rPr lang="en-GB" dirty="0"/>
              <a:t> </a:t>
            </a:r>
            <a:r>
              <a:rPr lang="en-GB" dirty="0" err="1"/>
              <a:t>besteht</a:t>
            </a:r>
            <a:r>
              <a:rPr lang="de-CH" dirty="0"/>
              <a:t>, einer hemmenden Emotion, worüber Klienten normalerweise nicht reden.</a:t>
            </a:r>
            <a:endParaRPr lang="en-US" dirty="0"/>
          </a:p>
        </p:txBody>
      </p:sp>
    </p:spTree>
    <p:extLst>
      <p:ext uri="{BB962C8B-B14F-4D97-AF65-F5344CB8AC3E}">
        <p14:creationId xmlns:p14="http://schemas.microsoft.com/office/powerpoint/2010/main" val="19077227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Den </a:t>
            </a:r>
            <a:r>
              <a:rPr lang="en-US" dirty="0" err="1"/>
              <a:t>Klienten</a:t>
            </a:r>
            <a:r>
              <a:rPr lang="en-US" dirty="0"/>
              <a:t> </a:t>
            </a:r>
            <a:r>
              <a:rPr lang="en-US" dirty="0" err="1"/>
              <a:t>im</a:t>
            </a:r>
            <a:r>
              <a:rPr lang="en-US" dirty="0"/>
              <a:t> window of tolerance </a:t>
            </a:r>
            <a:r>
              <a:rPr lang="en-US" dirty="0" err="1"/>
              <a:t>behalten</a:t>
            </a:r>
            <a:endParaRPr lang="en-US" dirty="0"/>
          </a:p>
        </p:txBody>
      </p:sp>
      <p:sp>
        <p:nvSpPr>
          <p:cNvPr id="3" name="Content Placeholder 2"/>
          <p:cNvSpPr>
            <a:spLocks noGrp="1"/>
          </p:cNvSpPr>
          <p:nvPr>
            <p:ph sz="quarter" idx="1"/>
          </p:nvPr>
        </p:nvSpPr>
        <p:spPr/>
        <p:txBody>
          <a:bodyPr>
            <a:normAutofit/>
          </a:bodyPr>
          <a:lstStyle/>
          <a:p>
            <a:r>
              <a:rPr lang="en-US" dirty="0" err="1"/>
              <a:t>Kürzere</a:t>
            </a:r>
            <a:r>
              <a:rPr lang="en-US" dirty="0"/>
              <a:t>, </a:t>
            </a:r>
            <a:r>
              <a:rPr lang="en-US" dirty="0" err="1"/>
              <a:t>langsamere</a:t>
            </a:r>
            <a:r>
              <a:rPr lang="en-US" dirty="0"/>
              <a:t> Sets</a:t>
            </a:r>
          </a:p>
          <a:p>
            <a:r>
              <a:rPr lang="en-US" dirty="0" err="1"/>
              <a:t>Mehr</a:t>
            </a:r>
            <a:r>
              <a:rPr lang="en-US" dirty="0"/>
              <a:t> </a:t>
            </a:r>
            <a:r>
              <a:rPr lang="en-US" dirty="0" err="1"/>
              <a:t>reden</a:t>
            </a:r>
            <a:r>
              <a:rPr lang="en-US" dirty="0"/>
              <a:t> </a:t>
            </a:r>
            <a:r>
              <a:rPr lang="en-US" dirty="0" err="1"/>
              <a:t>zwischen</a:t>
            </a:r>
            <a:r>
              <a:rPr lang="en-US" dirty="0"/>
              <a:t> den Sets</a:t>
            </a:r>
          </a:p>
          <a:p>
            <a:r>
              <a:rPr lang="en-US" dirty="0" err="1"/>
              <a:t>Öfter</a:t>
            </a:r>
            <a:r>
              <a:rPr lang="en-US" dirty="0"/>
              <a:t> </a:t>
            </a:r>
            <a:r>
              <a:rPr lang="en-US" dirty="0" err="1"/>
              <a:t>zurück</a:t>
            </a:r>
            <a:r>
              <a:rPr lang="en-US" dirty="0"/>
              <a:t> </a:t>
            </a:r>
            <a:r>
              <a:rPr lang="en-US" dirty="0" err="1"/>
              <a:t>zum</a:t>
            </a:r>
            <a:r>
              <a:rPr lang="en-US" dirty="0"/>
              <a:t> </a:t>
            </a:r>
            <a:r>
              <a:rPr lang="en-US" dirty="0" err="1"/>
              <a:t>Knoten</a:t>
            </a:r>
            <a:r>
              <a:rPr lang="en-US" dirty="0"/>
              <a:t> </a:t>
            </a:r>
            <a:r>
              <a:rPr lang="en-US" dirty="0" err="1"/>
              <a:t>gehen</a:t>
            </a:r>
            <a:endParaRPr lang="en-US" dirty="0"/>
          </a:p>
          <a:p>
            <a:r>
              <a:rPr lang="en-US" dirty="0" err="1"/>
              <a:t>Prüfen</a:t>
            </a:r>
            <a:r>
              <a:rPr lang="en-US" dirty="0"/>
              <a:t> </a:t>
            </a:r>
            <a:r>
              <a:rPr lang="en-US" dirty="0" err="1"/>
              <a:t>Sie</a:t>
            </a:r>
            <a:r>
              <a:rPr lang="en-US" dirty="0"/>
              <a:t> </a:t>
            </a:r>
            <a:r>
              <a:rPr lang="en-US" dirty="0" err="1"/>
              <a:t>mit</a:t>
            </a:r>
            <a:r>
              <a:rPr lang="en-US" dirty="0"/>
              <a:t> </a:t>
            </a:r>
            <a:r>
              <a:rPr lang="en-US" dirty="0" err="1"/>
              <a:t>Inneren</a:t>
            </a:r>
            <a:r>
              <a:rPr lang="en-US" dirty="0"/>
              <a:t> </a:t>
            </a:r>
            <a:r>
              <a:rPr lang="en-US" dirty="0" err="1"/>
              <a:t>Konferenz</a:t>
            </a:r>
            <a:r>
              <a:rPr lang="en-US" dirty="0"/>
              <a:t>, </a:t>
            </a:r>
            <a:r>
              <a:rPr lang="en-US" dirty="0" err="1"/>
              <a:t>welche</a:t>
            </a:r>
            <a:r>
              <a:rPr lang="en-US" dirty="0"/>
              <a:t> </a:t>
            </a:r>
            <a:r>
              <a:rPr lang="en-US" dirty="0" err="1"/>
              <a:t>Persönlichkeitsanteile</a:t>
            </a:r>
            <a:r>
              <a:rPr lang="en-US" dirty="0"/>
              <a:t> </a:t>
            </a:r>
            <a:r>
              <a:rPr lang="en-US" dirty="0" err="1"/>
              <a:t>aktiviert</a:t>
            </a:r>
            <a:r>
              <a:rPr lang="en-US" dirty="0"/>
              <a:t> </a:t>
            </a:r>
            <a:r>
              <a:rPr lang="en-US" dirty="0" err="1"/>
              <a:t>sind</a:t>
            </a:r>
            <a:r>
              <a:rPr lang="en-US" dirty="0"/>
              <a:t>, was </a:t>
            </a:r>
            <a:r>
              <a:rPr lang="en-US" dirty="0" err="1"/>
              <a:t>gebraucht</a:t>
            </a:r>
            <a:r>
              <a:rPr lang="en-US" dirty="0"/>
              <a:t> </a:t>
            </a:r>
            <a:r>
              <a:rPr lang="en-US" dirty="0" err="1"/>
              <a:t>wir</a:t>
            </a:r>
            <a:r>
              <a:rPr lang="en-US" dirty="0"/>
              <a:t> , </a:t>
            </a:r>
            <a:r>
              <a:rPr lang="en-US" dirty="0" err="1"/>
              <a:t>zeitliche</a:t>
            </a:r>
            <a:r>
              <a:rPr lang="en-US" dirty="0"/>
              <a:t> </a:t>
            </a:r>
            <a:r>
              <a:rPr lang="en-US" dirty="0" err="1"/>
              <a:t>Orientierung</a:t>
            </a:r>
            <a:r>
              <a:rPr lang="en-US" dirty="0"/>
              <a:t>, </a:t>
            </a:r>
            <a:r>
              <a:rPr lang="en-US" dirty="0" err="1"/>
              <a:t>Mitgefühl</a:t>
            </a:r>
            <a:r>
              <a:rPr lang="en-US" dirty="0"/>
              <a:t>, </a:t>
            </a:r>
            <a:r>
              <a:rPr lang="en-US" dirty="0" err="1"/>
              <a:t>Psychosoziale</a:t>
            </a:r>
            <a:r>
              <a:rPr lang="en-US" dirty="0"/>
              <a:t> </a:t>
            </a:r>
            <a:r>
              <a:rPr lang="en-US" dirty="0" err="1"/>
              <a:t>Edukation</a:t>
            </a:r>
            <a:r>
              <a:rPr lang="en-US" dirty="0"/>
              <a:t>, </a:t>
            </a:r>
            <a:r>
              <a:rPr lang="en-US" dirty="0" err="1"/>
              <a:t>Beruhigungs</a:t>
            </a:r>
            <a:r>
              <a:rPr lang="en-US" dirty="0"/>
              <a:t>-/Containment </a:t>
            </a:r>
            <a:r>
              <a:rPr lang="en-US" dirty="0" err="1"/>
              <a:t>Techniken</a:t>
            </a:r>
            <a:endParaRPr lang="en-US" dirty="0"/>
          </a:p>
          <a:p>
            <a:r>
              <a:rPr lang="en-US" dirty="0" err="1"/>
              <a:t>Ein</a:t>
            </a:r>
            <a:r>
              <a:rPr lang="en-US" dirty="0"/>
              <a:t> </a:t>
            </a:r>
            <a:r>
              <a:rPr lang="en-US" dirty="0" err="1"/>
              <a:t>Drittel</a:t>
            </a:r>
            <a:r>
              <a:rPr lang="en-US" dirty="0"/>
              <a:t> Regel (1/3 der </a:t>
            </a:r>
            <a:r>
              <a:rPr lang="en-US" dirty="0" err="1"/>
              <a:t>Sitzung</a:t>
            </a:r>
            <a:r>
              <a:rPr lang="en-US" dirty="0"/>
              <a:t> </a:t>
            </a:r>
            <a:r>
              <a:rPr lang="en-US" dirty="0" err="1"/>
              <a:t>ist</a:t>
            </a:r>
            <a:r>
              <a:rPr lang="en-US" dirty="0"/>
              <a:t> </a:t>
            </a:r>
            <a:r>
              <a:rPr lang="en-US" dirty="0" err="1"/>
              <a:t>Einführung</a:t>
            </a:r>
            <a:r>
              <a:rPr lang="en-US" dirty="0"/>
              <a:t>, 1/3 </a:t>
            </a:r>
            <a:r>
              <a:rPr lang="en-US" dirty="0" err="1"/>
              <a:t>Reprozessieren</a:t>
            </a:r>
            <a:r>
              <a:rPr lang="en-US" dirty="0"/>
              <a:t>, 1/3 </a:t>
            </a:r>
            <a:r>
              <a:rPr lang="en-US" dirty="0" err="1"/>
              <a:t>Erden</a:t>
            </a:r>
            <a:r>
              <a:rPr lang="en-US" dirty="0"/>
              <a:t> und </a:t>
            </a:r>
            <a:r>
              <a:rPr lang="en-US" dirty="0" err="1"/>
              <a:t>Abschluss</a:t>
            </a:r>
            <a:r>
              <a:rPr lang="en-US" dirty="0"/>
              <a:t>)</a:t>
            </a:r>
          </a:p>
        </p:txBody>
      </p:sp>
    </p:spTree>
    <p:extLst>
      <p:ext uri="{BB962C8B-B14F-4D97-AF65-F5344CB8AC3E}">
        <p14:creationId xmlns:p14="http://schemas.microsoft.com/office/powerpoint/2010/main" val="1518629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Stabilisierung</a:t>
            </a:r>
            <a:endParaRPr lang="en-US" dirty="0"/>
          </a:p>
        </p:txBody>
      </p:sp>
      <p:sp>
        <p:nvSpPr>
          <p:cNvPr id="3" name="Content Placeholder 2"/>
          <p:cNvSpPr>
            <a:spLocks noGrp="1"/>
          </p:cNvSpPr>
          <p:nvPr>
            <p:ph idx="1"/>
          </p:nvPr>
        </p:nvSpPr>
        <p:spPr/>
        <p:txBody>
          <a:bodyPr>
            <a:normAutofit fontScale="92500" lnSpcReduction="10000"/>
          </a:bodyPr>
          <a:lstStyle/>
          <a:p>
            <a:r>
              <a:rPr lang="de-CH" dirty="0"/>
              <a:t>Ruhiger/Sicherer Ort und Ressourcenentwicklung und -installation (RDI)</a:t>
            </a:r>
          </a:p>
          <a:p>
            <a:r>
              <a:rPr lang="de-CH" dirty="0"/>
              <a:t>Spirale</a:t>
            </a:r>
          </a:p>
          <a:p>
            <a:r>
              <a:rPr lang="de-CH" dirty="0"/>
              <a:t>Behälter</a:t>
            </a:r>
          </a:p>
          <a:p>
            <a:r>
              <a:rPr lang="de-CH" dirty="0"/>
              <a:t>Atmung  </a:t>
            </a:r>
          </a:p>
          <a:p>
            <a:r>
              <a:rPr lang="de-CH" dirty="0"/>
              <a:t>DBT Fertigkeiten</a:t>
            </a:r>
          </a:p>
          <a:p>
            <a:r>
              <a:rPr lang="de-CH" dirty="0"/>
              <a:t>Hin- und Her-Pendeln</a:t>
            </a:r>
          </a:p>
          <a:p>
            <a:r>
              <a:rPr lang="de-CH" dirty="0"/>
              <a:t>Fertigkeiten zur zeitlichen Orientierung</a:t>
            </a:r>
          </a:p>
          <a:p>
            <a:r>
              <a:rPr lang="de-CH" dirty="0"/>
              <a:t>Spirituelle Ressourcen</a:t>
            </a:r>
          </a:p>
          <a:p>
            <a:r>
              <a:rPr lang="de-CH" dirty="0"/>
              <a:t>Fähigkeiten zur Ablenkung sind tatsächlich Fähigkeiten zum Abschalten – Helfen Sie dem Klienten, den Unterschied zu kennen</a:t>
            </a:r>
          </a:p>
          <a:p>
            <a:endParaRPr lang="de-CH" dirty="0"/>
          </a:p>
        </p:txBody>
      </p:sp>
    </p:spTree>
    <p:extLst>
      <p:ext uri="{BB962C8B-B14F-4D97-AF65-F5344CB8AC3E}">
        <p14:creationId xmlns:p14="http://schemas.microsoft.com/office/powerpoint/2010/main" val="13298484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err="1"/>
              <a:t>Halten</a:t>
            </a:r>
            <a:r>
              <a:rPr lang="en-GB" i="1" dirty="0"/>
              <a:t> </a:t>
            </a:r>
            <a:r>
              <a:rPr lang="en-GB" i="1" dirty="0" err="1"/>
              <a:t>Sie</a:t>
            </a:r>
            <a:r>
              <a:rPr lang="en-GB" i="1" dirty="0"/>
              <a:t> den </a:t>
            </a:r>
            <a:r>
              <a:rPr lang="en-GB" i="1" dirty="0" err="1"/>
              <a:t>Klienten</a:t>
            </a:r>
            <a:r>
              <a:rPr lang="en-GB" i="1" dirty="0"/>
              <a:t> </a:t>
            </a:r>
            <a:r>
              <a:rPr lang="en-GB" i="1" dirty="0" err="1"/>
              <a:t>Im</a:t>
            </a:r>
            <a:r>
              <a:rPr lang="en-GB" i="1" dirty="0"/>
              <a:t> </a:t>
            </a:r>
            <a:r>
              <a:rPr lang="de-DE" i="1" dirty="0"/>
              <a:t>Toleranzfenster</a:t>
            </a:r>
            <a:endParaRPr lang="en-US" dirty="0"/>
          </a:p>
        </p:txBody>
      </p:sp>
      <p:sp>
        <p:nvSpPr>
          <p:cNvPr id="3" name="Content Placeholder 2"/>
          <p:cNvSpPr>
            <a:spLocks noGrp="1"/>
          </p:cNvSpPr>
          <p:nvPr>
            <p:ph sz="quarter" idx="1"/>
          </p:nvPr>
        </p:nvSpPr>
        <p:spPr/>
        <p:txBody>
          <a:bodyPr>
            <a:normAutofit fontScale="92500"/>
          </a:bodyPr>
          <a:lstStyle/>
          <a:p>
            <a:pPr marL="0" indent="0">
              <a:buNone/>
            </a:pPr>
            <a:r>
              <a:rPr lang="en-US" dirty="0" err="1"/>
              <a:t>Wenn</a:t>
            </a:r>
            <a:r>
              <a:rPr lang="en-US" dirty="0"/>
              <a:t> </a:t>
            </a:r>
            <a:r>
              <a:rPr lang="en-US" dirty="0" err="1"/>
              <a:t>Klienten</a:t>
            </a:r>
            <a:r>
              <a:rPr lang="en-US" dirty="0"/>
              <a:t> in </a:t>
            </a:r>
            <a:r>
              <a:rPr lang="en-US" dirty="0" err="1"/>
              <a:t>einen</a:t>
            </a:r>
            <a:r>
              <a:rPr lang="en-US" dirty="0"/>
              <a:t> </a:t>
            </a:r>
            <a:r>
              <a:rPr lang="en-US" dirty="0" err="1"/>
              <a:t>Zustand</a:t>
            </a:r>
            <a:r>
              <a:rPr lang="en-US" dirty="0"/>
              <a:t> der </a:t>
            </a:r>
            <a:r>
              <a:rPr lang="en-US" dirty="0" err="1"/>
              <a:t>Uebererregung</a:t>
            </a:r>
            <a:r>
              <a:rPr lang="en-US" dirty="0"/>
              <a:t> </a:t>
            </a:r>
            <a:r>
              <a:rPr lang="en-US" dirty="0" err="1"/>
              <a:t>geraten</a:t>
            </a:r>
            <a:r>
              <a:rPr lang="en-US" dirty="0"/>
              <a:t> (Hyperarousal)</a:t>
            </a:r>
          </a:p>
          <a:p>
            <a:r>
              <a:rPr lang="en-US" dirty="0" err="1"/>
              <a:t>Erden</a:t>
            </a:r>
            <a:endParaRPr lang="en-US" dirty="0"/>
          </a:p>
          <a:p>
            <a:r>
              <a:rPr lang="en-GB" dirty="0" err="1"/>
              <a:t>Nachfragen</a:t>
            </a:r>
            <a:r>
              <a:rPr lang="en-GB" dirty="0"/>
              <a:t>, </a:t>
            </a:r>
            <a:r>
              <a:rPr lang="en-GB" dirty="0" err="1"/>
              <a:t>welcher</a:t>
            </a:r>
            <a:r>
              <a:rPr lang="en-GB" dirty="0"/>
              <a:t> </a:t>
            </a:r>
            <a:r>
              <a:rPr lang="en-GB" dirty="0" err="1"/>
              <a:t>Persönlichkeitsanteil</a:t>
            </a:r>
            <a:r>
              <a:rPr lang="en-GB" dirty="0"/>
              <a:t> </a:t>
            </a:r>
            <a:r>
              <a:rPr lang="en-GB" dirty="0" err="1"/>
              <a:t>gerade</a:t>
            </a:r>
            <a:r>
              <a:rPr lang="en-GB" dirty="0"/>
              <a:t> </a:t>
            </a:r>
            <a:r>
              <a:rPr lang="en-GB" dirty="0" err="1"/>
              <a:t>aktiviert</a:t>
            </a:r>
            <a:r>
              <a:rPr lang="en-GB" dirty="0"/>
              <a:t> </a:t>
            </a:r>
            <a:r>
              <a:rPr lang="en-GB" dirty="0" err="1"/>
              <a:t>ist</a:t>
            </a:r>
            <a:r>
              <a:rPr lang="en-GB" dirty="0"/>
              <a:t>, und was der </a:t>
            </a:r>
            <a:r>
              <a:rPr lang="en-GB" dirty="0" err="1"/>
              <a:t>Grund</a:t>
            </a:r>
            <a:r>
              <a:rPr lang="en-GB" dirty="0"/>
              <a:t> </a:t>
            </a:r>
            <a:r>
              <a:rPr lang="en-GB" dirty="0" err="1"/>
              <a:t>dafür</a:t>
            </a:r>
            <a:r>
              <a:rPr lang="en-GB" dirty="0"/>
              <a:t> </a:t>
            </a:r>
            <a:r>
              <a:rPr lang="en-GB" dirty="0" err="1"/>
              <a:t>ist</a:t>
            </a:r>
            <a:r>
              <a:rPr lang="en-GB" dirty="0"/>
              <a:t>. </a:t>
            </a:r>
          </a:p>
          <a:p>
            <a:r>
              <a:rPr lang="en-GB" dirty="0" err="1"/>
              <a:t>Zeitliche</a:t>
            </a:r>
            <a:r>
              <a:rPr lang="en-GB" dirty="0"/>
              <a:t> </a:t>
            </a:r>
            <a:r>
              <a:rPr lang="en-GB" dirty="0" err="1"/>
              <a:t>Orientierung</a:t>
            </a:r>
            <a:r>
              <a:rPr lang="en-GB" dirty="0"/>
              <a:t>, </a:t>
            </a:r>
            <a:r>
              <a:rPr lang="en-GB" dirty="0" err="1"/>
              <a:t>Stärkung</a:t>
            </a:r>
            <a:r>
              <a:rPr lang="en-GB" dirty="0"/>
              <a:t> des </a:t>
            </a:r>
            <a:r>
              <a:rPr lang="en-GB" dirty="0" err="1"/>
              <a:t>Mitgefühls</a:t>
            </a:r>
            <a:r>
              <a:rPr lang="en-GB" dirty="0"/>
              <a:t>, </a:t>
            </a:r>
            <a:r>
              <a:rPr lang="en-GB" dirty="0" err="1"/>
              <a:t>identifizieren</a:t>
            </a:r>
            <a:r>
              <a:rPr lang="en-GB" dirty="0"/>
              <a:t>, was </a:t>
            </a:r>
            <a:r>
              <a:rPr lang="en-GB" dirty="0" err="1"/>
              <a:t>gerade</a:t>
            </a:r>
            <a:r>
              <a:rPr lang="en-GB" dirty="0"/>
              <a:t> </a:t>
            </a:r>
            <a:r>
              <a:rPr lang="en-GB" dirty="0" err="1"/>
              <a:t>benötigt</a:t>
            </a:r>
            <a:r>
              <a:rPr lang="en-GB" dirty="0"/>
              <a:t> </a:t>
            </a:r>
            <a:r>
              <a:rPr lang="en-GB" dirty="0" err="1"/>
              <a:t>wird</a:t>
            </a:r>
            <a:r>
              <a:rPr lang="en-GB" dirty="0"/>
              <a:t>, </a:t>
            </a:r>
            <a:r>
              <a:rPr lang="en-GB" dirty="0" err="1"/>
              <a:t>verstärktes</a:t>
            </a:r>
            <a:r>
              <a:rPr lang="en-GB" dirty="0"/>
              <a:t> </a:t>
            </a:r>
            <a:r>
              <a:rPr lang="en-GB" dirty="0" err="1"/>
              <a:t>therapeutisches</a:t>
            </a:r>
            <a:r>
              <a:rPr lang="en-GB" dirty="0"/>
              <a:t> Engagement </a:t>
            </a:r>
            <a:r>
              <a:rPr lang="en-GB" dirty="0" err="1"/>
              <a:t>durch</a:t>
            </a:r>
            <a:r>
              <a:rPr lang="en-GB" dirty="0"/>
              <a:t> den </a:t>
            </a:r>
            <a:r>
              <a:rPr lang="en-GB" dirty="0" err="1"/>
              <a:t>Therapeuten</a:t>
            </a:r>
            <a:r>
              <a:rPr lang="en-GB" dirty="0"/>
              <a:t>.</a:t>
            </a:r>
          </a:p>
          <a:p>
            <a:r>
              <a:rPr lang="en-GB" dirty="0" err="1"/>
              <a:t>Persönlichkeitsanteile</a:t>
            </a:r>
            <a:r>
              <a:rPr lang="en-GB" dirty="0"/>
              <a:t> </a:t>
            </a:r>
            <a:r>
              <a:rPr lang="en-GB" dirty="0" err="1"/>
              <a:t>können</a:t>
            </a:r>
            <a:r>
              <a:rPr lang="en-GB" dirty="0"/>
              <a:t> </a:t>
            </a:r>
            <a:r>
              <a:rPr lang="en-GB" dirty="0" err="1"/>
              <a:t>angeleitet</a:t>
            </a:r>
            <a:r>
              <a:rPr lang="en-GB" dirty="0"/>
              <a:t> </a:t>
            </a:r>
            <a:r>
              <a:rPr lang="en-GB" dirty="0" err="1"/>
              <a:t>werden</a:t>
            </a:r>
            <a:r>
              <a:rPr lang="en-GB" dirty="0"/>
              <a:t>, </a:t>
            </a:r>
            <a:r>
              <a:rPr lang="en-GB" dirty="0" err="1"/>
              <a:t>zum</a:t>
            </a:r>
            <a:r>
              <a:rPr lang="en-GB" dirty="0"/>
              <a:t> </a:t>
            </a:r>
            <a:r>
              <a:rPr lang="en-GB" dirty="0" err="1"/>
              <a:t>sicheren</a:t>
            </a:r>
            <a:r>
              <a:rPr lang="en-GB" dirty="0"/>
              <a:t> </a:t>
            </a:r>
            <a:r>
              <a:rPr lang="en-GB" dirty="0" err="1"/>
              <a:t>inneren</a:t>
            </a:r>
            <a:r>
              <a:rPr lang="en-GB" dirty="0"/>
              <a:t> Ort </a:t>
            </a:r>
            <a:r>
              <a:rPr lang="en-GB" dirty="0" err="1"/>
              <a:t>zu</a:t>
            </a:r>
            <a:r>
              <a:rPr lang="en-GB" dirty="0"/>
              <a:t> </a:t>
            </a:r>
            <a:r>
              <a:rPr lang="en-GB" dirty="0" err="1"/>
              <a:t>gehen</a:t>
            </a:r>
            <a:r>
              <a:rPr lang="en-GB" dirty="0"/>
              <a:t>, </a:t>
            </a:r>
            <a:r>
              <a:rPr lang="en-GB" dirty="0" err="1"/>
              <a:t>oder</a:t>
            </a:r>
            <a:r>
              <a:rPr lang="en-GB" dirty="0"/>
              <a:t> </a:t>
            </a:r>
            <a:r>
              <a:rPr lang="en-GB" dirty="0" err="1"/>
              <a:t>andere</a:t>
            </a:r>
            <a:r>
              <a:rPr lang="en-GB" dirty="0"/>
              <a:t> </a:t>
            </a:r>
            <a:r>
              <a:rPr lang="en-GB" dirty="0" err="1"/>
              <a:t>benötigte</a:t>
            </a:r>
            <a:r>
              <a:rPr lang="en-GB" dirty="0"/>
              <a:t> </a:t>
            </a:r>
            <a:r>
              <a:rPr lang="en-GB" dirty="0" err="1"/>
              <a:t>Ressourcen</a:t>
            </a:r>
            <a:r>
              <a:rPr lang="en-GB" dirty="0"/>
              <a:t> </a:t>
            </a:r>
            <a:r>
              <a:rPr lang="en-GB" dirty="0" err="1"/>
              <a:t>zu</a:t>
            </a:r>
            <a:r>
              <a:rPr lang="en-GB" dirty="0"/>
              <a:t> </a:t>
            </a:r>
            <a:r>
              <a:rPr lang="en-GB" dirty="0" err="1"/>
              <a:t>aktivieren</a:t>
            </a:r>
            <a:r>
              <a:rPr lang="en-GB" dirty="0"/>
              <a:t>. </a:t>
            </a:r>
            <a:endParaRPr lang="en-US" dirty="0"/>
          </a:p>
          <a:p>
            <a:endParaRPr lang="en-US" dirty="0"/>
          </a:p>
          <a:p>
            <a:endParaRPr lang="en-US" dirty="0"/>
          </a:p>
        </p:txBody>
      </p:sp>
    </p:spTree>
    <p:extLst>
      <p:ext uri="{BB962C8B-B14F-4D97-AF65-F5344CB8AC3E}">
        <p14:creationId xmlns:p14="http://schemas.microsoft.com/office/powerpoint/2010/main" val="7659543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Halten</a:t>
            </a:r>
            <a:r>
              <a:rPr lang="en-US" dirty="0"/>
              <a:t> </a:t>
            </a:r>
            <a:r>
              <a:rPr lang="en-US" dirty="0" err="1"/>
              <a:t>Sie</a:t>
            </a:r>
            <a:r>
              <a:rPr lang="en-US" dirty="0"/>
              <a:t> den </a:t>
            </a:r>
            <a:r>
              <a:rPr lang="en-US" dirty="0" err="1"/>
              <a:t>Klienten</a:t>
            </a:r>
            <a:r>
              <a:rPr lang="en-US" dirty="0"/>
              <a:t> </a:t>
            </a:r>
            <a:r>
              <a:rPr lang="en-US" dirty="0" err="1"/>
              <a:t>im</a:t>
            </a:r>
            <a:r>
              <a:rPr lang="en-US" dirty="0"/>
              <a:t> window of tolerance</a:t>
            </a:r>
          </a:p>
        </p:txBody>
      </p:sp>
      <p:sp>
        <p:nvSpPr>
          <p:cNvPr id="3" name="Content Placeholder 2"/>
          <p:cNvSpPr>
            <a:spLocks noGrp="1"/>
          </p:cNvSpPr>
          <p:nvPr>
            <p:ph sz="quarter" idx="1"/>
          </p:nvPr>
        </p:nvSpPr>
        <p:spPr/>
        <p:txBody>
          <a:bodyPr>
            <a:normAutofit fontScale="70000" lnSpcReduction="20000"/>
          </a:bodyPr>
          <a:lstStyle/>
          <a:p>
            <a:pPr marL="0" indent="0">
              <a:buNone/>
            </a:pPr>
            <a:r>
              <a:rPr lang="en-US" dirty="0" err="1"/>
              <a:t>Wenn</a:t>
            </a:r>
            <a:r>
              <a:rPr lang="en-US" dirty="0"/>
              <a:t> der </a:t>
            </a:r>
            <a:r>
              <a:rPr lang="en-US" dirty="0" err="1"/>
              <a:t>Klient</a:t>
            </a:r>
            <a:r>
              <a:rPr lang="en-US" dirty="0"/>
              <a:t> in </a:t>
            </a:r>
            <a:r>
              <a:rPr lang="en-US" dirty="0" err="1"/>
              <a:t>einen</a:t>
            </a:r>
            <a:r>
              <a:rPr lang="en-US" dirty="0"/>
              <a:t> </a:t>
            </a:r>
            <a:r>
              <a:rPr lang="en-US" dirty="0" err="1"/>
              <a:t>Zustand</a:t>
            </a:r>
            <a:r>
              <a:rPr lang="en-US" dirty="0"/>
              <a:t> der </a:t>
            </a:r>
            <a:r>
              <a:rPr lang="en-US" dirty="0" err="1"/>
              <a:t>Untererregung</a:t>
            </a:r>
            <a:r>
              <a:rPr lang="en-US" dirty="0"/>
              <a:t> </a:t>
            </a:r>
            <a:r>
              <a:rPr lang="en-US" dirty="0" err="1"/>
              <a:t>gerät</a:t>
            </a:r>
            <a:r>
              <a:rPr lang="en-US" dirty="0"/>
              <a:t> (</a:t>
            </a:r>
            <a:r>
              <a:rPr lang="en-US" dirty="0" err="1"/>
              <a:t>dissoziert</a:t>
            </a:r>
            <a:r>
              <a:rPr lang="en-US" dirty="0"/>
              <a:t>)</a:t>
            </a:r>
          </a:p>
          <a:p>
            <a:r>
              <a:rPr lang="en-GB" dirty="0" err="1"/>
              <a:t>Therapeut</a:t>
            </a:r>
            <a:r>
              <a:rPr lang="en-GB" dirty="0"/>
              <a:t> </a:t>
            </a:r>
            <a:r>
              <a:rPr lang="en-GB" dirty="0" err="1"/>
              <a:t>redet</a:t>
            </a:r>
            <a:r>
              <a:rPr lang="en-GB" dirty="0"/>
              <a:t> (</a:t>
            </a:r>
            <a:r>
              <a:rPr lang="en-GB" dirty="0" err="1"/>
              <a:t>ohne</a:t>
            </a:r>
            <a:r>
              <a:rPr lang="en-GB" dirty="0"/>
              <a:t> </a:t>
            </a:r>
            <a:r>
              <a:rPr lang="en-GB" dirty="0" err="1"/>
              <a:t>Augenbewegungen</a:t>
            </a:r>
            <a:r>
              <a:rPr lang="en-GB" dirty="0"/>
              <a:t>) und </a:t>
            </a:r>
            <a:r>
              <a:rPr lang="en-GB" dirty="0" err="1"/>
              <a:t>sorgt</a:t>
            </a:r>
            <a:r>
              <a:rPr lang="en-GB" dirty="0"/>
              <a:t> so </a:t>
            </a:r>
            <a:r>
              <a:rPr lang="en-GB" dirty="0" err="1"/>
              <a:t>für</a:t>
            </a:r>
            <a:r>
              <a:rPr lang="en-GB" dirty="0"/>
              <a:t> die </a:t>
            </a:r>
            <a:r>
              <a:rPr lang="en-GB" dirty="0" err="1"/>
              <a:t>Orientierung</a:t>
            </a:r>
            <a:r>
              <a:rPr lang="en-GB" dirty="0"/>
              <a:t> </a:t>
            </a:r>
            <a:r>
              <a:rPr lang="en-GB" dirty="0" err="1"/>
              <a:t>im</a:t>
            </a:r>
            <a:r>
              <a:rPr lang="en-GB" dirty="0"/>
              <a:t> </a:t>
            </a:r>
            <a:r>
              <a:rPr lang="en-GB" dirty="0" err="1"/>
              <a:t>Hier</a:t>
            </a:r>
            <a:r>
              <a:rPr lang="en-GB" dirty="0"/>
              <a:t> und </a:t>
            </a:r>
            <a:r>
              <a:rPr lang="en-GB" dirty="0" err="1"/>
              <a:t>Jetzt</a:t>
            </a:r>
            <a:r>
              <a:rPr lang="en-GB" dirty="0"/>
              <a:t>. Dann </a:t>
            </a:r>
            <a:r>
              <a:rPr lang="en-GB" dirty="0" err="1"/>
              <a:t>leitet</a:t>
            </a:r>
            <a:r>
              <a:rPr lang="en-GB" dirty="0"/>
              <a:t> der </a:t>
            </a:r>
            <a:r>
              <a:rPr lang="en-GB" dirty="0" err="1"/>
              <a:t>Therapeut</a:t>
            </a:r>
            <a:r>
              <a:rPr lang="en-GB" dirty="0"/>
              <a:t> den </a:t>
            </a:r>
            <a:r>
              <a:rPr lang="en-GB" dirty="0" err="1"/>
              <a:t>Klienten</a:t>
            </a:r>
            <a:r>
              <a:rPr lang="en-GB" dirty="0"/>
              <a:t> </a:t>
            </a:r>
            <a:r>
              <a:rPr lang="en-GB" dirty="0" err="1"/>
              <a:t>zurück</a:t>
            </a:r>
            <a:r>
              <a:rPr lang="en-GB" dirty="0"/>
              <a:t> </a:t>
            </a:r>
            <a:r>
              <a:rPr lang="en-GB" dirty="0" err="1"/>
              <a:t>zur</a:t>
            </a:r>
            <a:r>
              <a:rPr lang="en-GB" dirty="0"/>
              <a:t> </a:t>
            </a:r>
            <a:r>
              <a:rPr lang="en-GB" dirty="0" err="1"/>
              <a:t>Ausgangserinnerung</a:t>
            </a:r>
            <a:r>
              <a:rPr lang="en-GB" dirty="0"/>
              <a:t>, </a:t>
            </a:r>
            <a:r>
              <a:rPr lang="en-GB" dirty="0" err="1"/>
              <a:t>spricht</a:t>
            </a:r>
            <a:r>
              <a:rPr lang="en-GB" dirty="0"/>
              <a:t> </a:t>
            </a:r>
            <a:r>
              <a:rPr lang="en-GB" dirty="0" err="1"/>
              <a:t>entweder</a:t>
            </a:r>
            <a:r>
              <a:rPr lang="en-GB" dirty="0"/>
              <a:t> </a:t>
            </a:r>
            <a:r>
              <a:rPr lang="en-GB" dirty="0" err="1"/>
              <a:t>darüber</a:t>
            </a:r>
            <a:r>
              <a:rPr lang="en-GB" dirty="0"/>
              <a:t>/</a:t>
            </a:r>
            <a:r>
              <a:rPr lang="en-GB" dirty="0" err="1"/>
              <a:t>oder</a:t>
            </a:r>
            <a:r>
              <a:rPr lang="en-GB" dirty="0"/>
              <a:t> </a:t>
            </a:r>
            <a:r>
              <a:rPr lang="en-GB" dirty="0" err="1"/>
              <a:t>fokussiert</a:t>
            </a:r>
            <a:r>
              <a:rPr lang="en-GB" dirty="0"/>
              <a:t> auf die </a:t>
            </a:r>
            <a:r>
              <a:rPr lang="en-GB" dirty="0" err="1"/>
              <a:t>Körpersensationen</a:t>
            </a:r>
            <a:r>
              <a:rPr lang="en-GB" dirty="0"/>
              <a:t>, was </a:t>
            </a:r>
            <a:r>
              <a:rPr lang="en-GB" dirty="0" err="1"/>
              <a:t>helfen</a:t>
            </a:r>
            <a:r>
              <a:rPr lang="en-GB" dirty="0"/>
              <a:t> </a:t>
            </a:r>
            <a:r>
              <a:rPr lang="en-GB" dirty="0" err="1"/>
              <a:t>kann</a:t>
            </a:r>
            <a:r>
              <a:rPr lang="en-GB" dirty="0"/>
              <a:t>, </a:t>
            </a:r>
            <a:r>
              <a:rPr lang="en-GB" dirty="0" err="1"/>
              <a:t>wieder</a:t>
            </a:r>
            <a:r>
              <a:rPr lang="en-GB" dirty="0"/>
              <a:t> </a:t>
            </a:r>
            <a:r>
              <a:rPr lang="en-GB" dirty="0" err="1"/>
              <a:t>mit</a:t>
            </a:r>
            <a:r>
              <a:rPr lang="en-GB" dirty="0"/>
              <a:t> der </a:t>
            </a:r>
            <a:r>
              <a:rPr lang="en-GB" dirty="0" err="1"/>
              <a:t>Erinnerung</a:t>
            </a:r>
            <a:r>
              <a:rPr lang="en-GB" dirty="0"/>
              <a:t> an das Trauma in </a:t>
            </a:r>
            <a:r>
              <a:rPr lang="en-GB" dirty="0" err="1"/>
              <a:t>Kontakt</a:t>
            </a:r>
            <a:r>
              <a:rPr lang="en-GB" dirty="0"/>
              <a:t> </a:t>
            </a:r>
            <a:r>
              <a:rPr lang="en-GB" dirty="0" err="1"/>
              <a:t>zu</a:t>
            </a:r>
            <a:r>
              <a:rPr lang="en-GB" dirty="0"/>
              <a:t> </a:t>
            </a:r>
            <a:r>
              <a:rPr lang="en-GB" dirty="0" err="1"/>
              <a:t>kommen</a:t>
            </a:r>
            <a:r>
              <a:rPr lang="en-GB" dirty="0"/>
              <a:t> </a:t>
            </a:r>
          </a:p>
          <a:p>
            <a:r>
              <a:rPr lang="en-GB" dirty="0" err="1"/>
              <a:t>Bei</a:t>
            </a:r>
            <a:r>
              <a:rPr lang="en-GB" dirty="0"/>
              <a:t> </a:t>
            </a:r>
            <a:r>
              <a:rPr lang="en-GB" dirty="0" err="1"/>
              <a:t>schwerer</a:t>
            </a:r>
            <a:r>
              <a:rPr lang="en-GB" dirty="0"/>
              <a:t> </a:t>
            </a:r>
            <a:r>
              <a:rPr lang="en-GB" dirty="0" err="1"/>
              <a:t>Untererregung</a:t>
            </a:r>
            <a:r>
              <a:rPr lang="en-GB" dirty="0"/>
              <a:t> (</a:t>
            </a:r>
            <a:r>
              <a:rPr lang="en-GB" dirty="0" err="1"/>
              <a:t>Kollaps</a:t>
            </a:r>
            <a:r>
              <a:rPr lang="en-GB" dirty="0"/>
              <a:t>), </a:t>
            </a:r>
            <a:r>
              <a:rPr lang="en-GB" dirty="0" err="1"/>
              <a:t>wenn</a:t>
            </a:r>
            <a:r>
              <a:rPr lang="en-GB" dirty="0"/>
              <a:t> der </a:t>
            </a:r>
            <a:r>
              <a:rPr lang="en-GB" dirty="0" err="1"/>
              <a:t>Klient</a:t>
            </a:r>
            <a:r>
              <a:rPr lang="en-GB" dirty="0"/>
              <a:t> </a:t>
            </a:r>
            <a:r>
              <a:rPr lang="en-GB" dirty="0" err="1"/>
              <a:t>nicht</a:t>
            </a:r>
            <a:r>
              <a:rPr lang="en-GB" dirty="0"/>
              <a:t> </a:t>
            </a:r>
            <a:r>
              <a:rPr lang="en-GB" dirty="0" err="1"/>
              <a:t>mehr</a:t>
            </a:r>
            <a:r>
              <a:rPr lang="en-GB" dirty="0"/>
              <a:t> in der </a:t>
            </a:r>
            <a:r>
              <a:rPr lang="en-GB" dirty="0" err="1"/>
              <a:t>Lage</a:t>
            </a:r>
            <a:r>
              <a:rPr lang="en-GB" dirty="0"/>
              <a:t> </a:t>
            </a:r>
            <a:r>
              <a:rPr lang="en-GB" dirty="0" err="1"/>
              <a:t>ist</a:t>
            </a:r>
            <a:r>
              <a:rPr lang="en-GB" dirty="0"/>
              <a:t> </a:t>
            </a:r>
            <a:r>
              <a:rPr lang="en-GB" dirty="0" err="1"/>
              <a:t>zu</a:t>
            </a:r>
            <a:r>
              <a:rPr lang="en-GB" dirty="0"/>
              <a:t> </a:t>
            </a:r>
            <a:r>
              <a:rPr lang="en-GB" dirty="0" err="1"/>
              <a:t>sprechen</a:t>
            </a:r>
            <a:r>
              <a:rPr lang="en-GB" dirty="0"/>
              <a:t>, </a:t>
            </a:r>
            <a:r>
              <a:rPr lang="en-GB" dirty="0" err="1"/>
              <a:t>kann</a:t>
            </a:r>
            <a:r>
              <a:rPr lang="en-GB" dirty="0"/>
              <a:t> der </a:t>
            </a:r>
            <a:r>
              <a:rPr lang="en-GB" dirty="0" err="1"/>
              <a:t>Therapeut</a:t>
            </a:r>
            <a:r>
              <a:rPr lang="en-GB" dirty="0"/>
              <a:t> </a:t>
            </a:r>
            <a:r>
              <a:rPr lang="en-GB" dirty="0" err="1"/>
              <a:t>einen</a:t>
            </a:r>
            <a:r>
              <a:rPr lang="en-GB" dirty="0"/>
              <a:t> Finger </a:t>
            </a:r>
            <a:r>
              <a:rPr lang="en-GB" dirty="0" err="1"/>
              <a:t>berühren</a:t>
            </a:r>
            <a:r>
              <a:rPr lang="en-GB" dirty="0"/>
              <a:t> (</a:t>
            </a:r>
            <a:r>
              <a:rPr lang="en-GB" dirty="0" err="1"/>
              <a:t>bei</a:t>
            </a:r>
            <a:r>
              <a:rPr lang="en-GB" dirty="0"/>
              <a:t> </a:t>
            </a:r>
            <a:r>
              <a:rPr lang="en-GB" dirty="0" err="1"/>
              <a:t>vorgängiger</a:t>
            </a:r>
            <a:r>
              <a:rPr lang="en-GB" dirty="0"/>
              <a:t> </a:t>
            </a:r>
            <a:r>
              <a:rPr lang="en-GB" dirty="0" err="1"/>
              <a:t>Einverständniserklärung</a:t>
            </a:r>
            <a:r>
              <a:rPr lang="en-GB" dirty="0"/>
              <a:t>) und </a:t>
            </a:r>
            <a:r>
              <a:rPr lang="en-GB" dirty="0" err="1"/>
              <a:t>bittet</a:t>
            </a:r>
            <a:r>
              <a:rPr lang="en-GB" dirty="0"/>
              <a:t> die </a:t>
            </a:r>
            <a:r>
              <a:rPr lang="en-GB" dirty="0" err="1"/>
              <a:t>Persönllichkeitsanteile</a:t>
            </a:r>
            <a:r>
              <a:rPr lang="en-GB" dirty="0"/>
              <a:t>, </a:t>
            </a:r>
            <a:r>
              <a:rPr lang="en-GB" dirty="0" err="1"/>
              <a:t>diesen</a:t>
            </a:r>
            <a:r>
              <a:rPr lang="en-GB" dirty="0"/>
              <a:t> Finger </a:t>
            </a:r>
            <a:r>
              <a:rPr lang="en-GB" dirty="0" err="1"/>
              <a:t>ein</a:t>
            </a:r>
            <a:r>
              <a:rPr lang="en-GB" dirty="0"/>
              <a:t> </a:t>
            </a:r>
            <a:r>
              <a:rPr lang="en-GB" dirty="0" err="1"/>
              <a:t>bisschen</a:t>
            </a:r>
            <a:r>
              <a:rPr lang="en-GB" dirty="0"/>
              <a:t> </a:t>
            </a:r>
            <a:r>
              <a:rPr lang="en-GB" dirty="0" err="1"/>
              <a:t>anzuheben</a:t>
            </a:r>
            <a:r>
              <a:rPr lang="en-GB" dirty="0"/>
              <a:t>, </a:t>
            </a:r>
            <a:r>
              <a:rPr lang="en-GB" dirty="0" err="1"/>
              <a:t>wenn</a:t>
            </a:r>
            <a:r>
              <a:rPr lang="en-GB" dirty="0"/>
              <a:t> </a:t>
            </a:r>
            <a:r>
              <a:rPr lang="en-GB" dirty="0" err="1"/>
              <a:t>sie</a:t>
            </a:r>
            <a:r>
              <a:rPr lang="en-GB" dirty="0"/>
              <a:t> </a:t>
            </a:r>
            <a:r>
              <a:rPr lang="en-GB" dirty="0" err="1"/>
              <a:t>bereit</a:t>
            </a:r>
            <a:r>
              <a:rPr lang="en-GB" dirty="0"/>
              <a:t> </a:t>
            </a:r>
            <a:r>
              <a:rPr lang="en-GB" dirty="0" err="1"/>
              <a:t>sind</a:t>
            </a:r>
            <a:r>
              <a:rPr lang="en-GB" dirty="0"/>
              <a:t>, </a:t>
            </a:r>
            <a:r>
              <a:rPr lang="en-GB" dirty="0" err="1"/>
              <a:t>mit</a:t>
            </a:r>
            <a:r>
              <a:rPr lang="en-GB" dirty="0"/>
              <a:t> </a:t>
            </a:r>
            <a:r>
              <a:rPr lang="en-GB" dirty="0" err="1"/>
              <a:t>dem</a:t>
            </a:r>
            <a:r>
              <a:rPr lang="en-GB" dirty="0"/>
              <a:t> </a:t>
            </a:r>
            <a:r>
              <a:rPr lang="en-GB" dirty="0" err="1"/>
              <a:t>Therapeuten</a:t>
            </a:r>
            <a:r>
              <a:rPr lang="en-GB" dirty="0"/>
              <a:t> </a:t>
            </a:r>
            <a:r>
              <a:rPr lang="en-GB" dirty="0" err="1"/>
              <a:t>zu</a:t>
            </a:r>
            <a:r>
              <a:rPr lang="en-GB" dirty="0"/>
              <a:t> </a:t>
            </a:r>
            <a:r>
              <a:rPr lang="en-GB" dirty="0" err="1"/>
              <a:t>kommunizieren</a:t>
            </a:r>
            <a:r>
              <a:rPr lang="en-GB" dirty="0"/>
              <a:t>. </a:t>
            </a:r>
          </a:p>
          <a:p>
            <a:r>
              <a:rPr lang="en-GB" dirty="0"/>
              <a:t>Die Hand des </a:t>
            </a:r>
            <a:r>
              <a:rPr lang="en-GB" dirty="0" err="1"/>
              <a:t>Klienten</a:t>
            </a:r>
            <a:r>
              <a:rPr lang="en-GB" dirty="0"/>
              <a:t> </a:t>
            </a:r>
            <a:r>
              <a:rPr lang="en-GB" dirty="0" err="1"/>
              <a:t>halten</a:t>
            </a:r>
            <a:r>
              <a:rPr lang="en-GB" dirty="0"/>
              <a:t> </a:t>
            </a:r>
            <a:r>
              <a:rPr lang="en-GB" dirty="0" err="1"/>
              <a:t>oder</a:t>
            </a:r>
            <a:r>
              <a:rPr lang="en-GB" dirty="0"/>
              <a:t> </a:t>
            </a:r>
            <a:r>
              <a:rPr lang="en-GB" dirty="0" err="1"/>
              <a:t>fsanftes</a:t>
            </a:r>
            <a:r>
              <a:rPr lang="en-GB" dirty="0"/>
              <a:t> Tapping </a:t>
            </a:r>
            <a:r>
              <a:rPr lang="en-GB" dirty="0" err="1"/>
              <a:t>ausführen</a:t>
            </a:r>
            <a:r>
              <a:rPr lang="en-GB" dirty="0"/>
              <a:t>  (was in der </a:t>
            </a:r>
            <a:r>
              <a:rPr lang="en-GB" dirty="0" err="1"/>
              <a:t>Vorbereitung</a:t>
            </a:r>
            <a:r>
              <a:rPr lang="en-GB" dirty="0"/>
              <a:t> </a:t>
            </a:r>
            <a:r>
              <a:rPr lang="en-GB" dirty="0" err="1"/>
              <a:t>mit</a:t>
            </a:r>
            <a:r>
              <a:rPr lang="en-GB" dirty="0"/>
              <a:t> </a:t>
            </a:r>
            <a:r>
              <a:rPr lang="en-GB" dirty="0" err="1"/>
              <a:t>dem</a:t>
            </a:r>
            <a:r>
              <a:rPr lang="en-GB" dirty="0"/>
              <a:t> </a:t>
            </a:r>
            <a:r>
              <a:rPr lang="en-GB" dirty="0" err="1"/>
              <a:t>Patienten</a:t>
            </a:r>
            <a:r>
              <a:rPr lang="en-GB" dirty="0"/>
              <a:t> </a:t>
            </a:r>
            <a:r>
              <a:rPr lang="en-GB" dirty="0" err="1"/>
              <a:t>vorbesprochen</a:t>
            </a:r>
            <a:r>
              <a:rPr lang="en-GB" dirty="0"/>
              <a:t> </a:t>
            </a:r>
            <a:r>
              <a:rPr lang="en-GB" dirty="0" err="1"/>
              <a:t>wurde</a:t>
            </a:r>
            <a:r>
              <a:rPr lang="en-GB" dirty="0"/>
              <a:t>)   - </a:t>
            </a:r>
            <a:r>
              <a:rPr lang="en-GB" dirty="0" err="1"/>
              <a:t>wenn</a:t>
            </a:r>
            <a:r>
              <a:rPr lang="en-GB" dirty="0"/>
              <a:t> dies </a:t>
            </a:r>
            <a:r>
              <a:rPr lang="en-GB" dirty="0" err="1"/>
              <a:t>als</a:t>
            </a:r>
            <a:r>
              <a:rPr lang="en-GB" dirty="0"/>
              <a:t> </a:t>
            </a:r>
            <a:r>
              <a:rPr lang="en-GB" dirty="0" err="1"/>
              <a:t>sicher</a:t>
            </a:r>
            <a:r>
              <a:rPr lang="en-GB" dirty="0"/>
              <a:t> </a:t>
            </a:r>
            <a:r>
              <a:rPr lang="en-GB" dirty="0" err="1"/>
              <a:t>eingeschätzt</a:t>
            </a:r>
            <a:r>
              <a:rPr lang="en-GB" dirty="0"/>
              <a:t> </a:t>
            </a:r>
            <a:r>
              <a:rPr lang="en-GB" dirty="0" err="1"/>
              <a:t>wird</a:t>
            </a:r>
            <a:r>
              <a:rPr lang="en-GB" dirty="0"/>
              <a:t> (</a:t>
            </a:r>
            <a:r>
              <a:rPr lang="en-GB" dirty="0" err="1"/>
              <a:t>Probleme</a:t>
            </a:r>
            <a:r>
              <a:rPr lang="en-GB" dirty="0"/>
              <a:t> </a:t>
            </a:r>
            <a:r>
              <a:rPr lang="en-GB" dirty="0" err="1"/>
              <a:t>mit</a:t>
            </a:r>
            <a:r>
              <a:rPr lang="en-GB" dirty="0"/>
              <a:t> </a:t>
            </a:r>
            <a:r>
              <a:rPr lang="en-GB" dirty="0" err="1"/>
              <a:t>Berührung</a:t>
            </a:r>
            <a:r>
              <a:rPr lang="en-GB" dirty="0"/>
              <a:t> </a:t>
            </a:r>
            <a:r>
              <a:rPr lang="en-GB" dirty="0" err="1"/>
              <a:t>im</a:t>
            </a:r>
            <a:r>
              <a:rPr lang="en-GB" dirty="0"/>
              <a:t> </a:t>
            </a:r>
            <a:r>
              <a:rPr lang="en-GB" dirty="0" err="1"/>
              <a:t>Auge</a:t>
            </a:r>
            <a:r>
              <a:rPr lang="en-GB" dirty="0"/>
              <a:t> </a:t>
            </a:r>
            <a:r>
              <a:rPr lang="en-GB" dirty="0" err="1"/>
              <a:t>behalten</a:t>
            </a:r>
            <a:r>
              <a:rPr lang="en-GB" dirty="0"/>
              <a:t>!)</a:t>
            </a:r>
          </a:p>
          <a:p>
            <a:pPr marL="0" indent="0">
              <a:buNone/>
            </a:pPr>
            <a:r>
              <a:rPr lang="en-US" dirty="0"/>
              <a:t>  </a:t>
            </a:r>
          </a:p>
          <a:p>
            <a:endParaRPr lang="en-US" dirty="0"/>
          </a:p>
        </p:txBody>
      </p:sp>
    </p:spTree>
    <p:extLst>
      <p:ext uri="{BB962C8B-B14F-4D97-AF65-F5344CB8AC3E}">
        <p14:creationId xmlns:p14="http://schemas.microsoft.com/office/powerpoint/2010/main" val="13785030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Kognitives</a:t>
            </a:r>
            <a:r>
              <a:rPr lang="en-US" dirty="0"/>
              <a:t> </a:t>
            </a:r>
            <a:r>
              <a:rPr lang="en-US" dirty="0" err="1"/>
              <a:t>Einweben</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err="1"/>
              <a:t>Wenn</a:t>
            </a:r>
            <a:r>
              <a:rPr lang="en-US" dirty="0"/>
              <a:t> der </a:t>
            </a:r>
            <a:r>
              <a:rPr lang="en-US" dirty="0" err="1"/>
              <a:t>Prozess</a:t>
            </a:r>
            <a:r>
              <a:rPr lang="en-US" dirty="0"/>
              <a:t> </a:t>
            </a:r>
            <a:r>
              <a:rPr lang="en-US" dirty="0" err="1"/>
              <a:t>steckenbleibt</a:t>
            </a:r>
            <a:r>
              <a:rPr lang="en-US" dirty="0"/>
              <a:t> </a:t>
            </a:r>
            <a:r>
              <a:rPr lang="en-US" dirty="0" err="1"/>
              <a:t>oder</a:t>
            </a:r>
            <a:r>
              <a:rPr lang="en-US" dirty="0"/>
              <a:t> </a:t>
            </a:r>
            <a:r>
              <a:rPr lang="en-US" dirty="0" err="1"/>
              <a:t>wenn’s</a:t>
            </a:r>
            <a:r>
              <a:rPr lang="en-US" dirty="0"/>
              <a:t> </a:t>
            </a:r>
            <a:r>
              <a:rPr lang="en-US" dirty="0" err="1"/>
              <a:t>zuviel</a:t>
            </a:r>
            <a:r>
              <a:rPr lang="en-US" dirty="0"/>
              <a:t> </a:t>
            </a:r>
            <a:r>
              <a:rPr lang="en-US" dirty="0" err="1"/>
              <a:t>wird</a:t>
            </a:r>
            <a:endParaRPr lang="en-US" dirty="0"/>
          </a:p>
          <a:p>
            <a:r>
              <a:rPr lang="en-US" dirty="0"/>
              <a:t>Adaptive Information </a:t>
            </a:r>
            <a:r>
              <a:rPr lang="en-US" dirty="0" err="1"/>
              <a:t>einweben</a:t>
            </a:r>
            <a:r>
              <a:rPr lang="en-US" dirty="0"/>
              <a:t>/ANP </a:t>
            </a:r>
            <a:r>
              <a:rPr lang="en-US" dirty="0" err="1"/>
              <a:t>Perspektiven</a:t>
            </a:r>
            <a:r>
              <a:rPr lang="en-US" dirty="0"/>
              <a:t> </a:t>
            </a:r>
            <a:r>
              <a:rPr lang="en-US" dirty="0" err="1"/>
              <a:t>zu</a:t>
            </a:r>
            <a:r>
              <a:rPr lang="en-US" dirty="0"/>
              <a:t> den EP </a:t>
            </a:r>
            <a:r>
              <a:rPr lang="en-US" dirty="0" err="1"/>
              <a:t>Perspektiven</a:t>
            </a:r>
            <a:r>
              <a:rPr lang="en-US" dirty="0"/>
              <a:t> </a:t>
            </a:r>
            <a:r>
              <a:rPr lang="en-US" dirty="0" err="1"/>
              <a:t>hinzufügen</a:t>
            </a:r>
            <a:r>
              <a:rPr lang="en-US" dirty="0"/>
              <a:t>)</a:t>
            </a:r>
          </a:p>
          <a:p>
            <a:r>
              <a:rPr lang="en-US" dirty="0"/>
              <a:t>“</a:t>
            </a:r>
            <a:r>
              <a:rPr lang="en-US" dirty="0" err="1"/>
              <a:t>InneKonferenzraum</a:t>
            </a:r>
            <a:r>
              <a:rPr lang="en-US" dirty="0"/>
              <a:t>” der </a:t>
            </a:r>
            <a:r>
              <a:rPr lang="en-US" dirty="0" err="1"/>
              <a:t>Anteile</a:t>
            </a:r>
            <a:r>
              <a:rPr lang="en-US" dirty="0"/>
              <a:t> </a:t>
            </a:r>
            <a:r>
              <a:rPr lang="en-US" dirty="0" err="1"/>
              <a:t>anwenden</a:t>
            </a:r>
            <a:r>
              <a:rPr lang="en-US" dirty="0"/>
              <a:t> um </a:t>
            </a:r>
            <a:r>
              <a:rPr lang="en-US" dirty="0" err="1"/>
              <a:t>nachzugehen</a:t>
            </a:r>
            <a:r>
              <a:rPr lang="en-US" dirty="0"/>
              <a:t> </a:t>
            </a:r>
            <a:r>
              <a:rPr lang="en-US" dirty="0" err="1"/>
              <a:t>welcher</a:t>
            </a:r>
            <a:r>
              <a:rPr lang="en-US" dirty="0"/>
              <a:t> </a:t>
            </a:r>
            <a:r>
              <a:rPr lang="en-US" dirty="0" err="1"/>
              <a:t>Anteil</a:t>
            </a:r>
            <a:r>
              <a:rPr lang="en-US" dirty="0"/>
              <a:t> </a:t>
            </a:r>
            <a:r>
              <a:rPr lang="en-US" dirty="0" err="1"/>
              <a:t>aktiviert</a:t>
            </a:r>
            <a:r>
              <a:rPr lang="en-US" dirty="0"/>
              <a:t> </a:t>
            </a:r>
            <a:r>
              <a:rPr lang="en-US" dirty="0" err="1"/>
              <a:t>werden</a:t>
            </a:r>
            <a:r>
              <a:rPr lang="en-US" dirty="0"/>
              <a:t> </a:t>
            </a:r>
            <a:r>
              <a:rPr lang="en-US" dirty="0" err="1"/>
              <a:t>sollte</a:t>
            </a:r>
            <a:r>
              <a:rPr lang="en-US" dirty="0"/>
              <a:t>, </a:t>
            </a:r>
            <a:r>
              <a:rPr lang="en-US" dirty="0" err="1"/>
              <a:t>welcher</a:t>
            </a:r>
            <a:r>
              <a:rPr lang="en-US" dirty="0"/>
              <a:t> </a:t>
            </a:r>
            <a:r>
              <a:rPr lang="en-US" dirty="0" err="1"/>
              <a:t>Anteil</a:t>
            </a:r>
            <a:r>
              <a:rPr lang="en-US" dirty="0"/>
              <a:t> “</a:t>
            </a:r>
            <a:r>
              <a:rPr lang="en-US" dirty="0" err="1"/>
              <a:t>feststeckt</a:t>
            </a:r>
            <a:r>
              <a:rPr lang="en-US" dirty="0"/>
              <a:t>”, </a:t>
            </a:r>
            <a:r>
              <a:rPr lang="en-US" dirty="0" err="1"/>
              <a:t>ob</a:t>
            </a:r>
            <a:r>
              <a:rPr lang="en-US" dirty="0"/>
              <a:t> </a:t>
            </a:r>
            <a:r>
              <a:rPr lang="en-US" dirty="0" err="1"/>
              <a:t>es</a:t>
            </a:r>
            <a:r>
              <a:rPr lang="en-US" dirty="0"/>
              <a:t> </a:t>
            </a:r>
            <a:r>
              <a:rPr lang="en-US" dirty="0" err="1"/>
              <a:t>Einwände</a:t>
            </a:r>
            <a:r>
              <a:rPr lang="en-US" dirty="0"/>
              <a:t> </a:t>
            </a:r>
            <a:r>
              <a:rPr lang="en-US" dirty="0" err="1"/>
              <a:t>gibt</a:t>
            </a:r>
            <a:r>
              <a:rPr lang="en-US" dirty="0"/>
              <a:t>, </a:t>
            </a:r>
            <a:r>
              <a:rPr lang="en-US" dirty="0" err="1"/>
              <a:t>oder</a:t>
            </a:r>
            <a:r>
              <a:rPr lang="en-US" dirty="0"/>
              <a:t> </a:t>
            </a:r>
            <a:r>
              <a:rPr lang="en-US" dirty="0" err="1"/>
              <a:t>ob</a:t>
            </a:r>
            <a:r>
              <a:rPr lang="en-US" dirty="0"/>
              <a:t> </a:t>
            </a:r>
            <a:r>
              <a:rPr lang="en-US" dirty="0" err="1"/>
              <a:t>es</a:t>
            </a:r>
            <a:r>
              <a:rPr lang="en-US" dirty="0"/>
              <a:t> </a:t>
            </a:r>
            <a:r>
              <a:rPr lang="en-US" dirty="0" err="1"/>
              <a:t>einen</a:t>
            </a:r>
            <a:r>
              <a:rPr lang="en-US" dirty="0"/>
              <a:t> “</a:t>
            </a:r>
            <a:r>
              <a:rPr lang="en-US" dirty="0" err="1"/>
              <a:t>neuen</a:t>
            </a:r>
            <a:r>
              <a:rPr lang="en-US" dirty="0"/>
              <a:t>” </a:t>
            </a:r>
            <a:r>
              <a:rPr lang="en-US" dirty="0" err="1"/>
              <a:t>Anteil</a:t>
            </a:r>
            <a:r>
              <a:rPr lang="en-US" dirty="0"/>
              <a:t> </a:t>
            </a:r>
            <a:r>
              <a:rPr lang="en-US" dirty="0" err="1"/>
              <a:t>gibt</a:t>
            </a:r>
            <a:endParaRPr lang="en-US" dirty="0"/>
          </a:p>
          <a:p>
            <a:r>
              <a:rPr lang="en-US" dirty="0" err="1"/>
              <a:t>Kognitive</a:t>
            </a:r>
            <a:r>
              <a:rPr lang="en-US" dirty="0"/>
              <a:t> </a:t>
            </a:r>
            <a:r>
              <a:rPr lang="en-US" dirty="0" err="1"/>
              <a:t>Einwebungen</a:t>
            </a:r>
            <a:r>
              <a:rPr lang="en-US" dirty="0"/>
              <a:t> </a:t>
            </a:r>
            <a:r>
              <a:rPr lang="en-US" dirty="0" err="1"/>
              <a:t>enthalten</a:t>
            </a:r>
            <a:r>
              <a:rPr lang="en-US" dirty="0"/>
              <a:t> </a:t>
            </a:r>
            <a:r>
              <a:rPr lang="en-US" dirty="0" err="1"/>
              <a:t>Fragen</a:t>
            </a:r>
            <a:r>
              <a:rPr lang="en-US" dirty="0"/>
              <a:t> </a:t>
            </a:r>
            <a:r>
              <a:rPr lang="en-US" dirty="0" err="1"/>
              <a:t>zur</a:t>
            </a:r>
            <a:r>
              <a:rPr lang="en-US" dirty="0"/>
              <a:t> </a:t>
            </a:r>
            <a:r>
              <a:rPr lang="en-US" dirty="0" err="1"/>
              <a:t>Verantwortlichkeit</a:t>
            </a:r>
            <a:r>
              <a:rPr lang="en-US" dirty="0"/>
              <a:t>, </a:t>
            </a:r>
            <a:r>
              <a:rPr lang="en-US" dirty="0" err="1"/>
              <a:t>Sicherheit</a:t>
            </a:r>
            <a:r>
              <a:rPr lang="en-US" dirty="0"/>
              <a:t>, </a:t>
            </a:r>
            <a:r>
              <a:rPr lang="en-US" dirty="0" err="1"/>
              <a:t>Kontrolle</a:t>
            </a:r>
            <a:r>
              <a:rPr lang="en-US" dirty="0"/>
              <a:t>, </a:t>
            </a:r>
            <a:r>
              <a:rPr lang="en-US" dirty="0" err="1"/>
              <a:t>Orientierung</a:t>
            </a:r>
            <a:r>
              <a:rPr lang="en-US" dirty="0"/>
              <a:t>, </a:t>
            </a:r>
            <a:r>
              <a:rPr lang="en-US" dirty="0" err="1"/>
              <a:t>Mitgefühl</a:t>
            </a:r>
            <a:r>
              <a:rPr lang="en-US" dirty="0"/>
              <a:t> </a:t>
            </a:r>
            <a:r>
              <a:rPr lang="en-US" dirty="0" err="1"/>
              <a:t>zwischen</a:t>
            </a:r>
            <a:r>
              <a:rPr lang="en-US" dirty="0"/>
              <a:t> ANP und EP, adaptive Information, um </a:t>
            </a:r>
            <a:r>
              <a:rPr lang="en-US" dirty="0" err="1"/>
              <a:t>nachzugehen</a:t>
            </a:r>
            <a:r>
              <a:rPr lang="en-US" dirty="0"/>
              <a:t>, was der/die </a:t>
            </a:r>
            <a:r>
              <a:rPr lang="en-US" dirty="0" err="1"/>
              <a:t>aktivierte</a:t>
            </a:r>
            <a:r>
              <a:rPr lang="en-US" dirty="0"/>
              <a:t>(n) </a:t>
            </a:r>
            <a:r>
              <a:rPr lang="en-US" dirty="0" err="1"/>
              <a:t>Anteil</a:t>
            </a:r>
            <a:r>
              <a:rPr lang="en-US" dirty="0"/>
              <a:t>(e) </a:t>
            </a:r>
            <a:r>
              <a:rPr lang="en-US" dirty="0" err="1"/>
              <a:t>benötigen</a:t>
            </a:r>
            <a:r>
              <a:rPr lang="en-US" dirty="0"/>
              <a:t>, das </a:t>
            </a:r>
            <a:r>
              <a:rPr lang="en-US" dirty="0" err="1"/>
              <a:t>Einbringen</a:t>
            </a:r>
            <a:r>
              <a:rPr lang="en-US" dirty="0"/>
              <a:t> von </a:t>
            </a:r>
            <a:r>
              <a:rPr lang="en-US" dirty="0" err="1"/>
              <a:t>zuvor</a:t>
            </a:r>
            <a:r>
              <a:rPr lang="en-US" dirty="0"/>
              <a:t> </a:t>
            </a:r>
            <a:r>
              <a:rPr lang="en-US" dirty="0" err="1"/>
              <a:t>installierten</a:t>
            </a:r>
            <a:r>
              <a:rPr lang="en-US" dirty="0"/>
              <a:t> </a:t>
            </a:r>
            <a:r>
              <a:rPr lang="en-US" dirty="0" err="1"/>
              <a:t>Ressourcen</a:t>
            </a:r>
            <a:r>
              <a:rPr lang="en-US" dirty="0"/>
              <a:t> etc. </a:t>
            </a:r>
          </a:p>
        </p:txBody>
      </p:sp>
    </p:spTree>
    <p:extLst>
      <p:ext uri="{BB962C8B-B14F-4D97-AF65-F5344CB8AC3E}">
        <p14:creationId xmlns:p14="http://schemas.microsoft.com/office/powerpoint/2010/main" val="14468917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Desensitisierung</a:t>
            </a:r>
            <a:r>
              <a:rPr lang="en-US" dirty="0"/>
              <a:t>:  </a:t>
            </a:r>
            <a:r>
              <a:rPr lang="en-US" dirty="0" err="1"/>
              <a:t>Vorläufiger</a:t>
            </a:r>
            <a:r>
              <a:rPr lang="en-US" dirty="0"/>
              <a:t> </a:t>
            </a:r>
            <a:r>
              <a:rPr lang="en-US" dirty="0" err="1"/>
              <a:t>Abschluss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 </a:t>
            </a:r>
            <a:r>
              <a:rPr lang="en-US" dirty="0" err="1"/>
              <a:t>Eventuell</a:t>
            </a:r>
            <a:r>
              <a:rPr lang="en-US" dirty="0"/>
              <a:t> </a:t>
            </a:r>
            <a:r>
              <a:rPr lang="en-US" dirty="0" err="1"/>
              <a:t>erden</a:t>
            </a:r>
            <a:r>
              <a:rPr lang="en-US" dirty="0"/>
              <a:t> und </a:t>
            </a:r>
            <a:r>
              <a:rPr lang="en-US" dirty="0" err="1"/>
              <a:t>beruhigen</a:t>
            </a:r>
            <a:r>
              <a:rPr lang="en-US" dirty="0"/>
              <a:t> </a:t>
            </a:r>
            <a:r>
              <a:rPr lang="en-US" dirty="0" err="1"/>
              <a:t>vor</a:t>
            </a:r>
            <a:r>
              <a:rPr lang="en-US" dirty="0"/>
              <a:t> der </a:t>
            </a:r>
            <a:r>
              <a:rPr lang="en-US" dirty="0" err="1"/>
              <a:t>Nachbesprechung</a:t>
            </a:r>
            <a:r>
              <a:rPr lang="en-US" dirty="0"/>
              <a:t> des </a:t>
            </a:r>
            <a:r>
              <a:rPr lang="en-US" dirty="0" err="1"/>
              <a:t>Prozesses</a:t>
            </a:r>
            <a:endParaRPr lang="en-US" dirty="0"/>
          </a:p>
          <a:p>
            <a:r>
              <a:rPr lang="en-US" dirty="0"/>
              <a:t>“Das </a:t>
            </a:r>
            <a:r>
              <a:rPr lang="en-US" dirty="0" err="1"/>
              <a:t>haben</a:t>
            </a:r>
            <a:r>
              <a:rPr lang="en-US" dirty="0"/>
              <a:t> </a:t>
            </a:r>
            <a:r>
              <a:rPr lang="en-US" dirty="0" err="1"/>
              <a:t>Sie</a:t>
            </a:r>
            <a:r>
              <a:rPr lang="en-US" dirty="0"/>
              <a:t> gut </a:t>
            </a:r>
            <a:r>
              <a:rPr lang="en-US" dirty="0" err="1"/>
              <a:t>gemacht</a:t>
            </a:r>
            <a:r>
              <a:rPr lang="en-US" dirty="0"/>
              <a:t>” und </a:t>
            </a:r>
            <a:r>
              <a:rPr lang="en-US" dirty="0" err="1"/>
              <a:t>andere</a:t>
            </a:r>
            <a:r>
              <a:rPr lang="en-US" dirty="0"/>
              <a:t> </a:t>
            </a:r>
            <a:r>
              <a:rPr lang="en-US" dirty="0" err="1"/>
              <a:t>unterstützende</a:t>
            </a:r>
            <a:r>
              <a:rPr lang="en-US" dirty="0"/>
              <a:t> </a:t>
            </a:r>
            <a:r>
              <a:rPr lang="en-US" dirty="0" err="1"/>
              <a:t>Äusserungen</a:t>
            </a:r>
            <a:r>
              <a:rPr lang="en-US" dirty="0"/>
              <a:t>, um den </a:t>
            </a:r>
            <a:r>
              <a:rPr lang="en-US" dirty="0" err="1"/>
              <a:t>Patienten</a:t>
            </a:r>
            <a:r>
              <a:rPr lang="en-US" dirty="0"/>
              <a:t> in </a:t>
            </a:r>
            <a:r>
              <a:rPr lang="en-US" dirty="0" err="1"/>
              <a:t>seinem</a:t>
            </a:r>
            <a:r>
              <a:rPr lang="en-US" dirty="0"/>
              <a:t> </a:t>
            </a:r>
            <a:r>
              <a:rPr lang="en-US" dirty="0" err="1"/>
              <a:t>Fortschritt</a:t>
            </a:r>
            <a:r>
              <a:rPr lang="en-US" dirty="0"/>
              <a:t> und </a:t>
            </a:r>
            <a:r>
              <a:rPr lang="en-US" dirty="0" err="1"/>
              <a:t>Bemühen</a:t>
            </a:r>
            <a:r>
              <a:rPr lang="en-US" dirty="0"/>
              <a:t> </a:t>
            </a:r>
            <a:r>
              <a:rPr lang="en-US" dirty="0" err="1"/>
              <a:t>zu</a:t>
            </a:r>
            <a:r>
              <a:rPr lang="en-US" dirty="0"/>
              <a:t> </a:t>
            </a:r>
            <a:r>
              <a:rPr lang="en-US" dirty="0" err="1"/>
              <a:t>bestätigen</a:t>
            </a:r>
            <a:r>
              <a:rPr lang="en-US" dirty="0"/>
              <a:t>. </a:t>
            </a:r>
          </a:p>
          <a:p>
            <a:r>
              <a:rPr lang="en-US" dirty="0" err="1"/>
              <a:t>Auch</a:t>
            </a:r>
            <a:r>
              <a:rPr lang="en-US" dirty="0"/>
              <a:t> </a:t>
            </a:r>
            <a:r>
              <a:rPr lang="en-US" dirty="0" err="1"/>
              <a:t>kann</a:t>
            </a:r>
            <a:r>
              <a:rPr lang="en-US" dirty="0"/>
              <a:t> </a:t>
            </a:r>
            <a:r>
              <a:rPr lang="en-US" dirty="0" err="1"/>
              <a:t>es</a:t>
            </a:r>
            <a:r>
              <a:rPr lang="en-US" dirty="0"/>
              <a:t> </a:t>
            </a:r>
            <a:r>
              <a:rPr lang="en-US" dirty="0" err="1"/>
              <a:t>helfen</a:t>
            </a:r>
            <a:r>
              <a:rPr lang="en-US" dirty="0"/>
              <a:t> </a:t>
            </a:r>
            <a:r>
              <a:rPr lang="en-US" dirty="0" err="1"/>
              <a:t>zu</a:t>
            </a:r>
            <a:r>
              <a:rPr lang="en-US" dirty="0"/>
              <a:t> </a:t>
            </a:r>
            <a:r>
              <a:rPr lang="en-US" dirty="0" err="1"/>
              <a:t>fragen</a:t>
            </a:r>
            <a:r>
              <a:rPr lang="en-US" dirty="0"/>
              <a:t> “Was </a:t>
            </a:r>
            <a:r>
              <a:rPr lang="en-US" dirty="0" err="1"/>
              <a:t>ist</a:t>
            </a:r>
            <a:r>
              <a:rPr lang="en-US" dirty="0"/>
              <a:t> </a:t>
            </a:r>
            <a:r>
              <a:rPr lang="en-US" dirty="0" err="1"/>
              <a:t>jetzt</a:t>
            </a:r>
            <a:r>
              <a:rPr lang="en-US" dirty="0"/>
              <a:t> </a:t>
            </a:r>
            <a:r>
              <a:rPr lang="en-US" dirty="0" err="1"/>
              <a:t>anders</a:t>
            </a:r>
            <a:r>
              <a:rPr lang="en-US" dirty="0"/>
              <a:t> </a:t>
            </a:r>
            <a:r>
              <a:rPr lang="en-US" dirty="0" err="1"/>
              <a:t>verglichen</a:t>
            </a:r>
            <a:r>
              <a:rPr lang="en-US" dirty="0"/>
              <a:t> </a:t>
            </a:r>
            <a:r>
              <a:rPr lang="en-US" dirty="0" err="1"/>
              <a:t>mit</a:t>
            </a:r>
            <a:r>
              <a:rPr lang="en-US" dirty="0"/>
              <a:t> </a:t>
            </a:r>
            <a:r>
              <a:rPr lang="en-US" dirty="0" err="1"/>
              <a:t>dem</a:t>
            </a:r>
            <a:r>
              <a:rPr lang="en-US" dirty="0"/>
              <a:t> </a:t>
            </a:r>
            <a:r>
              <a:rPr lang="en-US" dirty="0" err="1"/>
              <a:t>heutigen</a:t>
            </a:r>
            <a:r>
              <a:rPr lang="en-US" dirty="0"/>
              <a:t> </a:t>
            </a:r>
            <a:r>
              <a:rPr lang="en-US" dirty="0" err="1"/>
              <a:t>Beginn</a:t>
            </a:r>
            <a:r>
              <a:rPr lang="en-US" dirty="0"/>
              <a:t>?”</a:t>
            </a:r>
          </a:p>
          <a:p>
            <a:r>
              <a:rPr lang="en-US" dirty="0" err="1"/>
              <a:t>Wenn’s</a:t>
            </a:r>
            <a:r>
              <a:rPr lang="en-US" dirty="0"/>
              <a:t> positive </a:t>
            </a:r>
            <a:r>
              <a:rPr lang="en-US" dirty="0" err="1"/>
              <a:t>Momente</a:t>
            </a:r>
            <a:r>
              <a:rPr lang="en-US" dirty="0"/>
              <a:t> </a:t>
            </a:r>
            <a:r>
              <a:rPr lang="en-US" dirty="0" err="1"/>
              <a:t>gibt</a:t>
            </a:r>
            <a:r>
              <a:rPr lang="en-US" dirty="0"/>
              <a:t>, </a:t>
            </a:r>
            <a:r>
              <a:rPr lang="en-US" dirty="0" err="1"/>
              <a:t>verstärken</a:t>
            </a:r>
            <a:r>
              <a:rPr lang="en-US" dirty="0"/>
              <a:t> </a:t>
            </a:r>
            <a:r>
              <a:rPr lang="en-US" dirty="0" err="1"/>
              <a:t>mit</a:t>
            </a:r>
            <a:r>
              <a:rPr lang="en-US" dirty="0"/>
              <a:t> </a:t>
            </a:r>
            <a:r>
              <a:rPr lang="en-US" dirty="0" err="1"/>
              <a:t>kurzen</a:t>
            </a:r>
            <a:r>
              <a:rPr lang="en-US" dirty="0"/>
              <a:t>, </a:t>
            </a:r>
            <a:r>
              <a:rPr lang="en-US" dirty="0" err="1"/>
              <a:t>langsamen</a:t>
            </a:r>
            <a:r>
              <a:rPr lang="en-US" dirty="0"/>
              <a:t> ABW Sets </a:t>
            </a:r>
          </a:p>
          <a:p>
            <a:r>
              <a:rPr lang="en-US" dirty="0" err="1"/>
              <a:t>Möglicherweise</a:t>
            </a:r>
            <a:r>
              <a:rPr lang="en-US" dirty="0"/>
              <a:t> </a:t>
            </a:r>
            <a:r>
              <a:rPr lang="en-US" dirty="0" err="1"/>
              <a:t>müssen</a:t>
            </a:r>
            <a:r>
              <a:rPr lang="en-US" dirty="0"/>
              <a:t> </a:t>
            </a:r>
            <a:r>
              <a:rPr lang="en-US" dirty="0" err="1"/>
              <a:t>Sie</a:t>
            </a:r>
            <a:r>
              <a:rPr lang="en-US" dirty="0"/>
              <a:t> die </a:t>
            </a:r>
            <a:r>
              <a:rPr lang="en-US" dirty="0" err="1"/>
              <a:t>involvierten</a:t>
            </a:r>
            <a:r>
              <a:rPr lang="en-US" dirty="0"/>
              <a:t> </a:t>
            </a:r>
            <a:r>
              <a:rPr lang="en-US" dirty="0" err="1"/>
              <a:t>Anteile</a:t>
            </a:r>
            <a:r>
              <a:rPr lang="en-US" dirty="0"/>
              <a:t> </a:t>
            </a:r>
            <a:r>
              <a:rPr lang="en-US" dirty="0" err="1"/>
              <a:t>überprüfen</a:t>
            </a:r>
            <a:r>
              <a:rPr lang="en-US" dirty="0"/>
              <a:t> und den </a:t>
            </a:r>
            <a:r>
              <a:rPr lang="en-US" dirty="0" err="1"/>
              <a:t>gleichen</a:t>
            </a:r>
            <a:r>
              <a:rPr lang="en-US" dirty="0"/>
              <a:t> </a:t>
            </a:r>
            <a:r>
              <a:rPr lang="en-US" dirty="0" err="1"/>
              <a:t>Prozess</a:t>
            </a:r>
            <a:r>
              <a:rPr lang="en-US" dirty="0"/>
              <a:t> </a:t>
            </a:r>
            <a:r>
              <a:rPr lang="en-US" dirty="0" err="1"/>
              <a:t>durchlaufen</a:t>
            </a:r>
            <a:r>
              <a:rPr lang="en-US" dirty="0"/>
              <a:t>. </a:t>
            </a:r>
          </a:p>
        </p:txBody>
      </p:sp>
    </p:spTree>
    <p:extLst>
      <p:ext uri="{BB962C8B-B14F-4D97-AF65-F5344CB8AC3E}">
        <p14:creationId xmlns:p14="http://schemas.microsoft.com/office/powerpoint/2010/main" val="20053001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EMDR Phase 5:  </a:t>
            </a:r>
            <a:r>
              <a:rPr lang="en-US" dirty="0" err="1"/>
              <a:t>Verankerung</a:t>
            </a:r>
            <a:endParaRPr lang="en-US" dirty="0"/>
          </a:p>
        </p:txBody>
      </p:sp>
      <p:sp>
        <p:nvSpPr>
          <p:cNvPr id="3" name="Content Placeholder 2"/>
          <p:cNvSpPr>
            <a:spLocks noGrp="1"/>
          </p:cNvSpPr>
          <p:nvPr>
            <p:ph sz="quarter" idx="1"/>
          </p:nvPr>
        </p:nvSpPr>
        <p:spPr/>
        <p:txBody>
          <a:bodyPr/>
          <a:lstStyle/>
          <a:p>
            <a:r>
              <a:rPr lang="en-US" dirty="0" err="1"/>
              <a:t>Anteile</a:t>
            </a:r>
            <a:r>
              <a:rPr lang="en-US" dirty="0"/>
              <a:t> </a:t>
            </a:r>
            <a:r>
              <a:rPr lang="en-US" dirty="0" err="1"/>
              <a:t>können</a:t>
            </a:r>
            <a:r>
              <a:rPr lang="en-US" dirty="0"/>
              <a:t> </a:t>
            </a:r>
            <a:r>
              <a:rPr lang="en-US" dirty="0" err="1"/>
              <a:t>unterschiedliche</a:t>
            </a:r>
            <a:r>
              <a:rPr lang="en-US" dirty="0"/>
              <a:t> PC und </a:t>
            </a:r>
            <a:r>
              <a:rPr lang="en-US" dirty="0" err="1"/>
              <a:t>Perspektiven</a:t>
            </a:r>
            <a:r>
              <a:rPr lang="en-US" dirty="0"/>
              <a:t> </a:t>
            </a:r>
            <a:r>
              <a:rPr lang="en-US" dirty="0" err="1"/>
              <a:t>besitzen</a:t>
            </a:r>
            <a:endParaRPr lang="en-US" dirty="0"/>
          </a:p>
          <a:p>
            <a:r>
              <a:rPr lang="en-US" dirty="0" err="1"/>
              <a:t>Fördern</a:t>
            </a:r>
            <a:r>
              <a:rPr lang="en-US" dirty="0"/>
              <a:t> </a:t>
            </a:r>
            <a:r>
              <a:rPr lang="en-US" dirty="0" err="1"/>
              <a:t>Sie</a:t>
            </a:r>
            <a:r>
              <a:rPr lang="en-US" dirty="0"/>
              <a:t> </a:t>
            </a:r>
            <a:r>
              <a:rPr lang="en-US" dirty="0" err="1"/>
              <a:t>soviel</a:t>
            </a:r>
            <a:r>
              <a:rPr lang="en-US" dirty="0"/>
              <a:t> </a:t>
            </a:r>
            <a:r>
              <a:rPr lang="en-US" dirty="0" err="1"/>
              <a:t>wie</a:t>
            </a:r>
            <a:r>
              <a:rPr lang="en-US" dirty="0"/>
              <a:t> </a:t>
            </a:r>
            <a:r>
              <a:rPr lang="en-US" dirty="0" err="1"/>
              <a:t>möglich</a:t>
            </a:r>
            <a:r>
              <a:rPr lang="en-US" dirty="0"/>
              <a:t> das Co-</a:t>
            </a:r>
            <a:r>
              <a:rPr lang="en-US" dirty="0" err="1"/>
              <a:t>Bewusstsein</a:t>
            </a:r>
            <a:r>
              <a:rPr lang="en-US" dirty="0"/>
              <a:t> </a:t>
            </a:r>
            <a:r>
              <a:rPr lang="en-US" dirty="0" err="1"/>
              <a:t>bei</a:t>
            </a:r>
            <a:r>
              <a:rPr lang="en-US" dirty="0"/>
              <a:t> den am </a:t>
            </a:r>
            <a:r>
              <a:rPr lang="en-US" dirty="0" err="1"/>
              <a:t>Prozess</a:t>
            </a:r>
            <a:r>
              <a:rPr lang="en-US" dirty="0"/>
              <a:t> </a:t>
            </a:r>
            <a:r>
              <a:rPr lang="en-US" dirty="0" err="1"/>
              <a:t>beteiligten</a:t>
            </a:r>
            <a:r>
              <a:rPr lang="en-US" dirty="0"/>
              <a:t> </a:t>
            </a:r>
            <a:r>
              <a:rPr lang="en-US" dirty="0" err="1"/>
              <a:t>Anteilen</a:t>
            </a:r>
            <a:r>
              <a:rPr lang="en-US" dirty="0"/>
              <a:t>.</a:t>
            </a:r>
          </a:p>
          <a:p>
            <a:r>
              <a:rPr lang="en-US" dirty="0" err="1"/>
              <a:t>Es</a:t>
            </a:r>
            <a:r>
              <a:rPr lang="en-US" dirty="0"/>
              <a:t> </a:t>
            </a:r>
            <a:r>
              <a:rPr lang="en-US" dirty="0" err="1"/>
              <a:t>kann</a:t>
            </a:r>
            <a:r>
              <a:rPr lang="en-US" dirty="0"/>
              <a:t> sein, </a:t>
            </a:r>
            <a:r>
              <a:rPr lang="en-US" dirty="0" err="1"/>
              <a:t>dass</a:t>
            </a:r>
            <a:r>
              <a:rPr lang="en-US" dirty="0"/>
              <a:t> </a:t>
            </a:r>
            <a:r>
              <a:rPr lang="en-US" dirty="0" err="1"/>
              <a:t>kein</a:t>
            </a:r>
            <a:r>
              <a:rPr lang="en-US" dirty="0"/>
              <a:t> VOC 7 </a:t>
            </a:r>
            <a:r>
              <a:rPr lang="en-US" dirty="0" err="1"/>
              <a:t>erreicht</a:t>
            </a:r>
            <a:r>
              <a:rPr lang="en-US" dirty="0"/>
              <a:t> </a:t>
            </a:r>
            <a:r>
              <a:rPr lang="en-US" dirty="0" err="1"/>
              <a:t>wird</a:t>
            </a:r>
            <a:r>
              <a:rPr lang="en-US" dirty="0"/>
              <a:t> (</a:t>
            </a:r>
            <a:r>
              <a:rPr lang="en-US" dirty="0" err="1"/>
              <a:t>ökologische</a:t>
            </a:r>
            <a:r>
              <a:rPr lang="en-US" dirty="0"/>
              <a:t> </a:t>
            </a:r>
            <a:r>
              <a:rPr lang="en-US" dirty="0" err="1"/>
              <a:t>Ueberlegungen</a:t>
            </a:r>
            <a:r>
              <a:rPr lang="en-US" dirty="0"/>
              <a:t>)</a:t>
            </a:r>
          </a:p>
          <a:p>
            <a:r>
              <a:rPr lang="en-US" dirty="0"/>
              <a:t>Das </a:t>
            </a:r>
            <a:r>
              <a:rPr lang="en-US" dirty="0" err="1"/>
              <a:t>Fokussieren</a:t>
            </a:r>
            <a:r>
              <a:rPr lang="en-US" dirty="0"/>
              <a:t> auf </a:t>
            </a:r>
            <a:r>
              <a:rPr lang="en-US" dirty="0" err="1"/>
              <a:t>einen</a:t>
            </a:r>
            <a:r>
              <a:rPr lang="en-US" dirty="0"/>
              <a:t> </a:t>
            </a:r>
            <a:r>
              <a:rPr lang="en-US" dirty="0" err="1"/>
              <a:t>spezifischen</a:t>
            </a:r>
            <a:r>
              <a:rPr lang="en-US" dirty="0"/>
              <a:t> </a:t>
            </a:r>
            <a:r>
              <a:rPr lang="en-US" dirty="0" err="1"/>
              <a:t>Knoten</a:t>
            </a:r>
            <a:r>
              <a:rPr lang="en-US" dirty="0"/>
              <a:t> </a:t>
            </a:r>
            <a:r>
              <a:rPr lang="en-US" dirty="0" err="1"/>
              <a:t>kann</a:t>
            </a:r>
            <a:r>
              <a:rPr lang="en-US" dirty="0"/>
              <a:t> </a:t>
            </a:r>
            <a:r>
              <a:rPr lang="en-US" dirty="0" err="1"/>
              <a:t>verhindern</a:t>
            </a:r>
            <a:r>
              <a:rPr lang="en-US" dirty="0"/>
              <a:t>, </a:t>
            </a:r>
            <a:r>
              <a:rPr lang="en-US" dirty="0" err="1"/>
              <a:t>dass</a:t>
            </a:r>
            <a:r>
              <a:rPr lang="en-US" dirty="0"/>
              <a:t> </a:t>
            </a:r>
            <a:r>
              <a:rPr lang="en-US" dirty="0" err="1"/>
              <a:t>weiteres</a:t>
            </a:r>
            <a:r>
              <a:rPr lang="en-US" dirty="0"/>
              <a:t> Material </a:t>
            </a:r>
            <a:r>
              <a:rPr lang="en-US" dirty="0" err="1"/>
              <a:t>aktiviert</a:t>
            </a:r>
            <a:r>
              <a:rPr lang="en-US" dirty="0"/>
              <a:t> </a:t>
            </a:r>
            <a:r>
              <a:rPr lang="en-US" dirty="0" err="1"/>
              <a:t>wird</a:t>
            </a:r>
            <a:r>
              <a:rPr lang="en-US" dirty="0"/>
              <a:t>.</a:t>
            </a:r>
          </a:p>
        </p:txBody>
      </p:sp>
    </p:spTree>
    <p:extLst>
      <p:ext uri="{BB962C8B-B14F-4D97-AF65-F5344CB8AC3E}">
        <p14:creationId xmlns:p14="http://schemas.microsoft.com/office/powerpoint/2010/main" val="3260803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EMDR Phase 6: </a:t>
            </a:r>
            <a:r>
              <a:rPr lang="en-US" dirty="0" err="1"/>
              <a:t>körpertest</a:t>
            </a:r>
            <a:endParaRPr lang="en-US" dirty="0"/>
          </a:p>
        </p:txBody>
      </p:sp>
      <p:sp>
        <p:nvSpPr>
          <p:cNvPr id="3" name="Content Placeholder 2"/>
          <p:cNvSpPr>
            <a:spLocks noGrp="1"/>
          </p:cNvSpPr>
          <p:nvPr>
            <p:ph sz="quarter" idx="1"/>
          </p:nvPr>
        </p:nvSpPr>
        <p:spPr/>
        <p:txBody>
          <a:bodyPr/>
          <a:lstStyle/>
          <a:p>
            <a:r>
              <a:rPr lang="en-US" dirty="0" err="1"/>
              <a:t>Vorsicht</a:t>
            </a:r>
            <a:r>
              <a:rPr lang="en-US" dirty="0"/>
              <a:t>: </a:t>
            </a:r>
            <a:r>
              <a:rPr lang="en-US" dirty="0" err="1"/>
              <a:t>kein</a:t>
            </a:r>
            <a:r>
              <a:rPr lang="en-US" dirty="0"/>
              <a:t> </a:t>
            </a:r>
            <a:r>
              <a:rPr lang="en-US" dirty="0" err="1"/>
              <a:t>anderes</a:t>
            </a:r>
            <a:r>
              <a:rPr lang="en-US" dirty="0"/>
              <a:t> Material </a:t>
            </a:r>
            <a:r>
              <a:rPr lang="en-US" dirty="0" err="1"/>
              <a:t>aktivieren</a:t>
            </a:r>
            <a:endParaRPr lang="en-US" dirty="0"/>
          </a:p>
          <a:p>
            <a:r>
              <a:rPr lang="en-US" dirty="0" err="1"/>
              <a:t>Anspannung</a:t>
            </a:r>
            <a:r>
              <a:rPr lang="en-US" dirty="0"/>
              <a:t> und </a:t>
            </a:r>
            <a:r>
              <a:rPr lang="en-US" dirty="0" err="1"/>
              <a:t>ein</a:t>
            </a:r>
            <a:r>
              <a:rPr lang="en-US" dirty="0"/>
              <a:t> </a:t>
            </a:r>
            <a:r>
              <a:rPr lang="en-US" dirty="0" err="1"/>
              <a:t>Empfinden</a:t>
            </a:r>
            <a:r>
              <a:rPr lang="en-US" dirty="0"/>
              <a:t> von </a:t>
            </a:r>
            <a:r>
              <a:rPr lang="en-US" dirty="0" err="1"/>
              <a:t>Belastung</a:t>
            </a:r>
            <a:r>
              <a:rPr lang="en-US" dirty="0"/>
              <a:t> </a:t>
            </a:r>
            <a:r>
              <a:rPr lang="en-US" dirty="0" err="1"/>
              <a:t>können</a:t>
            </a:r>
            <a:r>
              <a:rPr lang="en-US" dirty="0"/>
              <a:t> </a:t>
            </a:r>
            <a:r>
              <a:rPr lang="en-US" dirty="0" err="1"/>
              <a:t>Zeichen</a:t>
            </a:r>
            <a:r>
              <a:rPr lang="en-US" dirty="0"/>
              <a:t> </a:t>
            </a:r>
            <a:r>
              <a:rPr lang="en-US" dirty="0" err="1"/>
              <a:t>eines</a:t>
            </a:r>
            <a:r>
              <a:rPr lang="en-US" dirty="0"/>
              <a:t> </a:t>
            </a:r>
            <a:r>
              <a:rPr lang="en-US" dirty="0" err="1"/>
              <a:t>agitierten</a:t>
            </a:r>
            <a:r>
              <a:rPr lang="en-US" dirty="0"/>
              <a:t> EPs sein</a:t>
            </a:r>
          </a:p>
          <a:p>
            <a:r>
              <a:rPr lang="en-US" dirty="0" err="1"/>
              <a:t>Erden</a:t>
            </a:r>
            <a:r>
              <a:rPr lang="en-US" dirty="0"/>
              <a:t> und </a:t>
            </a:r>
            <a:r>
              <a:rPr lang="en-US" dirty="0" err="1"/>
              <a:t>Stabilisieren</a:t>
            </a:r>
            <a:r>
              <a:rPr lang="en-US" dirty="0"/>
              <a:t> vs. </a:t>
            </a:r>
            <a:r>
              <a:rPr lang="en-US" dirty="0" err="1"/>
              <a:t>Lockerung</a:t>
            </a:r>
            <a:r>
              <a:rPr lang="en-US" dirty="0"/>
              <a:t> des Systems </a:t>
            </a:r>
          </a:p>
          <a:p>
            <a:r>
              <a:rPr lang="en-US" dirty="0" err="1"/>
              <a:t>Gibt</a:t>
            </a:r>
            <a:r>
              <a:rPr lang="en-US" dirty="0"/>
              <a:t> </a:t>
            </a:r>
            <a:r>
              <a:rPr lang="en-US" dirty="0" err="1"/>
              <a:t>es</a:t>
            </a:r>
            <a:r>
              <a:rPr lang="en-US" dirty="0"/>
              <a:t> </a:t>
            </a:r>
            <a:r>
              <a:rPr lang="en-US" dirty="0" err="1"/>
              <a:t>Anteile</a:t>
            </a:r>
            <a:r>
              <a:rPr lang="en-US" dirty="0"/>
              <a:t>, die </a:t>
            </a:r>
            <a:r>
              <a:rPr lang="en-US" dirty="0" err="1"/>
              <a:t>aktiviert</a:t>
            </a:r>
            <a:r>
              <a:rPr lang="en-US" dirty="0"/>
              <a:t> </a:t>
            </a:r>
            <a:r>
              <a:rPr lang="en-US" dirty="0" err="1"/>
              <a:t>sind</a:t>
            </a:r>
            <a:r>
              <a:rPr lang="en-US" dirty="0"/>
              <a:t> und </a:t>
            </a:r>
            <a:r>
              <a:rPr lang="en-US" dirty="0" err="1"/>
              <a:t>weitere</a:t>
            </a:r>
            <a:r>
              <a:rPr lang="en-US" dirty="0"/>
              <a:t> </a:t>
            </a:r>
            <a:r>
              <a:rPr lang="en-US" dirty="0" err="1"/>
              <a:t>Stabilisierung</a:t>
            </a:r>
            <a:r>
              <a:rPr lang="en-US" dirty="0"/>
              <a:t> / Containment </a:t>
            </a:r>
            <a:r>
              <a:rPr lang="en-US" dirty="0" err="1"/>
              <a:t>benötigen</a:t>
            </a:r>
            <a:r>
              <a:rPr lang="en-US" dirty="0"/>
              <a:t>? </a:t>
            </a:r>
          </a:p>
        </p:txBody>
      </p:sp>
    </p:spTree>
    <p:extLst>
      <p:ext uri="{BB962C8B-B14F-4D97-AF65-F5344CB8AC3E}">
        <p14:creationId xmlns:p14="http://schemas.microsoft.com/office/powerpoint/2010/main" val="537887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EMDR phase 7: </a:t>
            </a:r>
            <a:r>
              <a:rPr lang="en-US" dirty="0" err="1"/>
              <a:t>Abschluss</a:t>
            </a:r>
            <a:endParaRPr lang="en-US" dirty="0"/>
          </a:p>
        </p:txBody>
      </p:sp>
      <p:sp>
        <p:nvSpPr>
          <p:cNvPr id="3" name="Content Placeholder 2"/>
          <p:cNvSpPr>
            <a:spLocks noGrp="1"/>
          </p:cNvSpPr>
          <p:nvPr>
            <p:ph sz="quarter" idx="1"/>
          </p:nvPr>
        </p:nvSpPr>
        <p:spPr/>
        <p:txBody>
          <a:bodyPr/>
          <a:lstStyle/>
          <a:p>
            <a:r>
              <a:rPr lang="en-US" dirty="0" err="1"/>
              <a:t>Wenn</a:t>
            </a:r>
            <a:r>
              <a:rPr lang="en-US" dirty="0"/>
              <a:t> </a:t>
            </a:r>
            <a:r>
              <a:rPr lang="en-US" dirty="0" err="1"/>
              <a:t>nötig</a:t>
            </a:r>
            <a:r>
              <a:rPr lang="en-US" dirty="0"/>
              <a:t> </a:t>
            </a:r>
            <a:r>
              <a:rPr lang="en-US" dirty="0" err="1"/>
              <a:t>erden</a:t>
            </a:r>
            <a:endParaRPr lang="en-US" dirty="0"/>
          </a:p>
          <a:p>
            <a:r>
              <a:rPr lang="en-US" dirty="0" err="1"/>
              <a:t>Sitzungsnachbesprechung</a:t>
            </a:r>
            <a:r>
              <a:rPr lang="en-US" dirty="0"/>
              <a:t>, e.g. “was </a:t>
            </a:r>
            <a:r>
              <a:rPr lang="en-US" dirty="0" err="1"/>
              <a:t>passierte</a:t>
            </a:r>
            <a:r>
              <a:rPr lang="en-US" dirty="0"/>
              <a:t>…..was </a:t>
            </a:r>
            <a:r>
              <a:rPr lang="en-US" dirty="0" err="1"/>
              <a:t>ist</a:t>
            </a:r>
            <a:r>
              <a:rPr lang="en-US" dirty="0"/>
              <a:t> </a:t>
            </a:r>
            <a:r>
              <a:rPr lang="en-US" dirty="0" err="1"/>
              <a:t>anders</a:t>
            </a:r>
            <a:r>
              <a:rPr lang="en-US" dirty="0"/>
              <a:t>…” </a:t>
            </a:r>
            <a:r>
              <a:rPr lang="en-US" dirty="0" err="1"/>
              <a:t>aus</a:t>
            </a:r>
            <a:r>
              <a:rPr lang="en-US" dirty="0"/>
              <a:t> der </a:t>
            </a:r>
            <a:r>
              <a:rPr lang="en-US" dirty="0" err="1"/>
              <a:t>Sicht</a:t>
            </a:r>
            <a:r>
              <a:rPr lang="en-US" dirty="0"/>
              <a:t> </a:t>
            </a:r>
            <a:r>
              <a:rPr lang="en-US" dirty="0" err="1"/>
              <a:t>diverser</a:t>
            </a:r>
            <a:r>
              <a:rPr lang="en-US" dirty="0"/>
              <a:t> </a:t>
            </a:r>
            <a:r>
              <a:rPr lang="en-US" dirty="0" err="1"/>
              <a:t>Anteile</a:t>
            </a:r>
            <a:endParaRPr lang="en-US" dirty="0"/>
          </a:p>
          <a:p>
            <a:r>
              <a:rPr lang="en-US" dirty="0" err="1"/>
              <a:t>Erdungsstrategien</a:t>
            </a:r>
            <a:r>
              <a:rPr lang="en-US" dirty="0"/>
              <a:t> </a:t>
            </a:r>
            <a:r>
              <a:rPr lang="en-US" dirty="0" err="1"/>
              <a:t>besprechen</a:t>
            </a:r>
            <a:r>
              <a:rPr lang="en-US" dirty="0"/>
              <a:t>, die </a:t>
            </a:r>
            <a:r>
              <a:rPr lang="en-US" dirty="0" err="1"/>
              <a:t>während</a:t>
            </a:r>
            <a:r>
              <a:rPr lang="en-US" dirty="0"/>
              <a:t> der </a:t>
            </a:r>
            <a:r>
              <a:rPr lang="en-US" dirty="0" err="1"/>
              <a:t>Woche</a:t>
            </a:r>
            <a:r>
              <a:rPr lang="en-US" dirty="0"/>
              <a:t> </a:t>
            </a:r>
            <a:r>
              <a:rPr lang="en-US" dirty="0" err="1"/>
              <a:t>benutzt</a:t>
            </a:r>
            <a:r>
              <a:rPr lang="en-US" dirty="0"/>
              <a:t> </a:t>
            </a:r>
            <a:r>
              <a:rPr lang="en-US" dirty="0" err="1"/>
              <a:t>werden</a:t>
            </a:r>
            <a:r>
              <a:rPr lang="en-US" dirty="0"/>
              <a:t> </a:t>
            </a:r>
            <a:r>
              <a:rPr lang="en-US" dirty="0" err="1"/>
              <a:t>können</a:t>
            </a:r>
            <a:endParaRPr lang="en-US" dirty="0"/>
          </a:p>
        </p:txBody>
      </p:sp>
    </p:spTree>
    <p:extLst>
      <p:ext uri="{BB962C8B-B14F-4D97-AF65-F5344CB8AC3E}">
        <p14:creationId xmlns:p14="http://schemas.microsoft.com/office/powerpoint/2010/main" val="20843054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err="1"/>
              <a:t>Abschluss</a:t>
            </a:r>
            <a:r>
              <a:rPr lang="en-US" i="1" dirty="0"/>
              <a:t>: Containment </a:t>
            </a:r>
            <a:r>
              <a:rPr lang="en-US" i="1" dirty="0" err="1"/>
              <a:t>zwischen</a:t>
            </a:r>
            <a:r>
              <a:rPr lang="en-US" i="1" dirty="0"/>
              <a:t> den </a:t>
            </a:r>
            <a:r>
              <a:rPr lang="en-US" i="1" dirty="0" err="1"/>
              <a:t>Sitzungen</a:t>
            </a:r>
            <a:r>
              <a:rPr lang="en-US" dirty="0"/>
              <a:t> </a:t>
            </a:r>
          </a:p>
        </p:txBody>
      </p:sp>
      <p:sp>
        <p:nvSpPr>
          <p:cNvPr id="3" name="Content Placeholder 2"/>
          <p:cNvSpPr>
            <a:spLocks noGrp="1"/>
          </p:cNvSpPr>
          <p:nvPr>
            <p:ph sz="quarter" idx="1"/>
          </p:nvPr>
        </p:nvSpPr>
        <p:spPr/>
        <p:txBody>
          <a:bodyPr>
            <a:normAutofit fontScale="85000" lnSpcReduction="10000"/>
          </a:bodyPr>
          <a:lstStyle/>
          <a:p>
            <a:r>
              <a:rPr lang="en-US" dirty="0" err="1"/>
              <a:t>Während</a:t>
            </a:r>
            <a:r>
              <a:rPr lang="en-US" dirty="0"/>
              <a:t> </a:t>
            </a:r>
            <a:r>
              <a:rPr lang="en-US" dirty="0" err="1"/>
              <a:t>einer</a:t>
            </a:r>
            <a:r>
              <a:rPr lang="en-US" dirty="0"/>
              <a:t> </a:t>
            </a:r>
            <a:r>
              <a:rPr lang="en-US" dirty="0" err="1"/>
              <a:t>Sitzung</a:t>
            </a:r>
            <a:r>
              <a:rPr lang="en-US" dirty="0"/>
              <a:t> </a:t>
            </a:r>
            <a:r>
              <a:rPr lang="en-US" dirty="0" err="1"/>
              <a:t>werden</a:t>
            </a:r>
            <a:r>
              <a:rPr lang="en-US" dirty="0"/>
              <a:t> </a:t>
            </a:r>
            <a:r>
              <a:rPr lang="en-US" dirty="0" err="1"/>
              <a:t>nicht</a:t>
            </a:r>
            <a:r>
              <a:rPr lang="en-US" dirty="0"/>
              <a:t> </a:t>
            </a:r>
            <a:r>
              <a:rPr lang="en-US" dirty="0" err="1"/>
              <a:t>alle</a:t>
            </a:r>
            <a:r>
              <a:rPr lang="en-US" dirty="0"/>
              <a:t> </a:t>
            </a:r>
            <a:r>
              <a:rPr lang="en-US" dirty="0" err="1"/>
              <a:t>Kanäle</a:t>
            </a:r>
            <a:r>
              <a:rPr lang="en-US" dirty="0"/>
              <a:t> </a:t>
            </a:r>
            <a:r>
              <a:rPr lang="en-US" dirty="0" err="1"/>
              <a:t>prozessiert</a:t>
            </a:r>
            <a:r>
              <a:rPr lang="en-US" dirty="0"/>
              <a:t> und </a:t>
            </a:r>
            <a:r>
              <a:rPr lang="en-US" dirty="0" err="1"/>
              <a:t>es</a:t>
            </a:r>
            <a:r>
              <a:rPr lang="en-US" dirty="0"/>
              <a:t> </a:t>
            </a:r>
            <a:r>
              <a:rPr lang="en-US" dirty="0" err="1"/>
              <a:t>können</a:t>
            </a:r>
            <a:r>
              <a:rPr lang="en-US" dirty="0"/>
              <a:t> </a:t>
            </a:r>
            <a:r>
              <a:rPr lang="en-US" dirty="0" err="1"/>
              <a:t>viele</a:t>
            </a:r>
            <a:r>
              <a:rPr lang="en-US" dirty="0"/>
              <a:t> </a:t>
            </a:r>
            <a:r>
              <a:rPr lang="en-US" dirty="0" err="1"/>
              <a:t>noch</a:t>
            </a:r>
            <a:r>
              <a:rPr lang="en-US" dirty="0"/>
              <a:t> </a:t>
            </a:r>
            <a:r>
              <a:rPr lang="en-US" dirty="0" err="1"/>
              <a:t>unausgesprochene</a:t>
            </a:r>
            <a:r>
              <a:rPr lang="en-US" dirty="0"/>
              <a:t> </a:t>
            </a:r>
            <a:r>
              <a:rPr lang="en-US" dirty="0" err="1"/>
              <a:t>Aspekte</a:t>
            </a:r>
            <a:r>
              <a:rPr lang="en-US" dirty="0"/>
              <a:t> </a:t>
            </a:r>
            <a:r>
              <a:rPr lang="en-US" dirty="0" err="1"/>
              <a:t>einer</a:t>
            </a:r>
            <a:r>
              <a:rPr lang="en-US" dirty="0"/>
              <a:t> </a:t>
            </a:r>
            <a:r>
              <a:rPr lang="en-US" dirty="0" err="1"/>
              <a:t>Ausgangserinnerung</a:t>
            </a:r>
            <a:r>
              <a:rPr lang="en-US" dirty="0"/>
              <a:t> </a:t>
            </a:r>
            <a:r>
              <a:rPr lang="en-US" dirty="0" err="1"/>
              <a:t>zwischen</a:t>
            </a:r>
            <a:r>
              <a:rPr lang="en-US" dirty="0"/>
              <a:t> den </a:t>
            </a:r>
            <a:r>
              <a:rPr lang="en-US" dirty="0" err="1"/>
              <a:t>Sitzungen</a:t>
            </a:r>
            <a:r>
              <a:rPr lang="en-US" dirty="0"/>
              <a:t> </a:t>
            </a:r>
            <a:r>
              <a:rPr lang="en-US" dirty="0" err="1"/>
              <a:t>auftauchen</a:t>
            </a:r>
            <a:r>
              <a:rPr lang="en-US" dirty="0"/>
              <a:t>. </a:t>
            </a:r>
          </a:p>
          <a:p>
            <a:r>
              <a:rPr lang="en-US" dirty="0" err="1"/>
              <a:t>Vorkehrungen</a:t>
            </a:r>
            <a:r>
              <a:rPr lang="en-US" dirty="0"/>
              <a:t> </a:t>
            </a:r>
            <a:r>
              <a:rPr lang="en-US" dirty="0" err="1"/>
              <a:t>werden</a:t>
            </a:r>
            <a:r>
              <a:rPr lang="en-US" dirty="0"/>
              <a:t> </a:t>
            </a:r>
            <a:r>
              <a:rPr lang="en-US" dirty="0" err="1"/>
              <a:t>getroffen</a:t>
            </a:r>
            <a:r>
              <a:rPr lang="en-US" dirty="0"/>
              <a:t>, </a:t>
            </a:r>
            <a:r>
              <a:rPr lang="en-US" dirty="0" err="1"/>
              <a:t>dass</a:t>
            </a:r>
            <a:r>
              <a:rPr lang="en-US" dirty="0"/>
              <a:t> </a:t>
            </a:r>
            <a:r>
              <a:rPr lang="en-US" dirty="0" err="1"/>
              <a:t>diese</a:t>
            </a:r>
            <a:r>
              <a:rPr lang="en-US" dirty="0"/>
              <a:t> </a:t>
            </a:r>
            <a:r>
              <a:rPr lang="en-US" dirty="0" err="1"/>
              <a:t>verbleibenden</a:t>
            </a:r>
            <a:r>
              <a:rPr lang="en-US" dirty="0"/>
              <a:t> </a:t>
            </a:r>
            <a:r>
              <a:rPr lang="en-US" dirty="0" err="1"/>
              <a:t>Aspekte</a:t>
            </a:r>
            <a:r>
              <a:rPr lang="en-US" dirty="0"/>
              <a:t> den </a:t>
            </a:r>
            <a:r>
              <a:rPr lang="en-US" dirty="0" err="1"/>
              <a:t>Klienten</a:t>
            </a:r>
            <a:r>
              <a:rPr lang="en-US" dirty="0"/>
              <a:t> in der </a:t>
            </a:r>
            <a:r>
              <a:rPr lang="en-US" dirty="0" err="1"/>
              <a:t>Zwischenzeit</a:t>
            </a:r>
            <a:r>
              <a:rPr lang="en-US" dirty="0"/>
              <a:t> </a:t>
            </a:r>
            <a:r>
              <a:rPr lang="en-US" dirty="0" err="1"/>
              <a:t>nicht</a:t>
            </a:r>
            <a:r>
              <a:rPr lang="en-US" dirty="0"/>
              <a:t> </a:t>
            </a:r>
            <a:r>
              <a:rPr lang="en-US" dirty="0" err="1"/>
              <a:t>überfluten</a:t>
            </a:r>
            <a:r>
              <a:rPr lang="en-US" dirty="0"/>
              <a:t>.</a:t>
            </a:r>
          </a:p>
          <a:p>
            <a:r>
              <a:rPr lang="en-US" dirty="0" err="1"/>
              <a:t>Strategien</a:t>
            </a:r>
            <a:r>
              <a:rPr lang="en-US" dirty="0"/>
              <a:t> </a:t>
            </a:r>
            <a:r>
              <a:rPr lang="en-US" dirty="0" err="1"/>
              <a:t>für</a:t>
            </a:r>
            <a:r>
              <a:rPr lang="en-US" dirty="0"/>
              <a:t> containment </a:t>
            </a:r>
            <a:r>
              <a:rPr lang="en-US" dirty="0" err="1"/>
              <a:t>durchgehen</a:t>
            </a:r>
            <a:endParaRPr lang="en-US" dirty="0"/>
          </a:p>
          <a:p>
            <a:r>
              <a:rPr lang="en-US" dirty="0"/>
              <a:t>Falls </a:t>
            </a:r>
            <a:r>
              <a:rPr lang="en-US" dirty="0" err="1"/>
              <a:t>Erinnerungsaspekte</a:t>
            </a:r>
            <a:r>
              <a:rPr lang="en-US" dirty="0"/>
              <a:t> (</a:t>
            </a:r>
            <a:r>
              <a:rPr lang="en-US" dirty="0" err="1"/>
              <a:t>oder</a:t>
            </a:r>
            <a:r>
              <a:rPr lang="en-US" dirty="0"/>
              <a:t> </a:t>
            </a:r>
            <a:r>
              <a:rPr lang="en-US" dirty="0" err="1"/>
              <a:t>andere</a:t>
            </a:r>
            <a:r>
              <a:rPr lang="en-US" dirty="0"/>
              <a:t> </a:t>
            </a:r>
            <a:r>
              <a:rPr lang="en-US" dirty="0" err="1"/>
              <a:t>Erinnerungen</a:t>
            </a:r>
            <a:r>
              <a:rPr lang="en-US" dirty="0"/>
              <a:t>) </a:t>
            </a:r>
            <a:r>
              <a:rPr lang="en-US" dirty="0" err="1"/>
              <a:t>auftauchen</a:t>
            </a:r>
            <a:r>
              <a:rPr lang="en-US" dirty="0"/>
              <a:t>, </a:t>
            </a:r>
            <a:r>
              <a:rPr lang="en-US" dirty="0" err="1"/>
              <a:t>kann</a:t>
            </a:r>
            <a:r>
              <a:rPr lang="en-US" dirty="0"/>
              <a:t> </a:t>
            </a:r>
            <a:r>
              <a:rPr lang="en-US" dirty="0" err="1"/>
              <a:t>ein</a:t>
            </a:r>
            <a:r>
              <a:rPr lang="en-US" dirty="0"/>
              <a:t> </a:t>
            </a:r>
            <a:r>
              <a:rPr lang="en-US" dirty="0" err="1"/>
              <a:t>Helfer</a:t>
            </a:r>
            <a:r>
              <a:rPr lang="en-US" dirty="0"/>
              <a:t> EP den </a:t>
            </a:r>
            <a:r>
              <a:rPr lang="en-US" dirty="0" err="1"/>
              <a:t>Klienten</a:t>
            </a:r>
            <a:r>
              <a:rPr lang="en-US" dirty="0"/>
              <a:t> </a:t>
            </a:r>
            <a:r>
              <a:rPr lang="en-US" dirty="0" err="1"/>
              <a:t>dran</a:t>
            </a:r>
            <a:r>
              <a:rPr lang="en-US" dirty="0"/>
              <a:t> </a:t>
            </a:r>
            <a:r>
              <a:rPr lang="en-US" dirty="0" err="1"/>
              <a:t>erinnern</a:t>
            </a:r>
            <a:r>
              <a:rPr lang="en-US" dirty="0"/>
              <a:t> “</a:t>
            </a:r>
            <a:r>
              <a:rPr lang="en-US" dirty="0" err="1"/>
              <a:t>es</a:t>
            </a:r>
            <a:r>
              <a:rPr lang="en-US" dirty="0"/>
              <a:t> </a:t>
            </a:r>
            <a:r>
              <a:rPr lang="en-US" dirty="0" err="1"/>
              <a:t>ist</a:t>
            </a:r>
            <a:r>
              <a:rPr lang="en-US" dirty="0"/>
              <a:t> </a:t>
            </a:r>
            <a:r>
              <a:rPr lang="en-US" dirty="0" err="1"/>
              <a:t>vorbei</a:t>
            </a:r>
            <a:r>
              <a:rPr lang="en-US" dirty="0"/>
              <a:t> und </a:t>
            </a:r>
            <a:r>
              <a:rPr lang="en-US" dirty="0" err="1"/>
              <a:t>liegt</a:t>
            </a:r>
            <a:r>
              <a:rPr lang="en-US" dirty="0"/>
              <a:t> in der </a:t>
            </a:r>
            <a:r>
              <a:rPr lang="en-US" dirty="0" err="1"/>
              <a:t>Vergangenheit</a:t>
            </a:r>
            <a:r>
              <a:rPr lang="en-US" dirty="0"/>
              <a:t>, und Du </a:t>
            </a:r>
            <a:r>
              <a:rPr lang="en-US" dirty="0" err="1"/>
              <a:t>bist</a:t>
            </a:r>
            <a:r>
              <a:rPr lang="en-US" dirty="0"/>
              <a:t> </a:t>
            </a:r>
            <a:r>
              <a:rPr lang="en-US" dirty="0" err="1"/>
              <a:t>sicher</a:t>
            </a:r>
            <a:r>
              <a:rPr lang="en-US" dirty="0"/>
              <a:t> in der </a:t>
            </a:r>
            <a:r>
              <a:rPr lang="en-US" dirty="0" err="1"/>
              <a:t>Gegenwart</a:t>
            </a:r>
            <a:r>
              <a:rPr lang="en-US" dirty="0"/>
              <a:t>”.</a:t>
            </a:r>
          </a:p>
          <a:p>
            <a:r>
              <a:rPr lang="en-US" dirty="0" err="1"/>
              <a:t>Dieser</a:t>
            </a:r>
            <a:r>
              <a:rPr lang="en-US" dirty="0"/>
              <a:t> </a:t>
            </a:r>
            <a:r>
              <a:rPr lang="en-US" dirty="0" err="1"/>
              <a:t>Sitzung</a:t>
            </a:r>
            <a:r>
              <a:rPr lang="en-US" dirty="0"/>
              <a:t> </a:t>
            </a:r>
            <a:r>
              <a:rPr lang="en-US" dirty="0" err="1"/>
              <a:t>einen</a:t>
            </a:r>
            <a:r>
              <a:rPr lang="en-US" dirty="0"/>
              <a:t> </a:t>
            </a:r>
            <a:r>
              <a:rPr lang="en-US" dirty="0" err="1"/>
              <a:t>Telefonkontakt</a:t>
            </a:r>
            <a:r>
              <a:rPr lang="en-US" dirty="0"/>
              <a:t> </a:t>
            </a:r>
            <a:r>
              <a:rPr lang="en-US" dirty="0" err="1"/>
              <a:t>oder</a:t>
            </a:r>
            <a:r>
              <a:rPr lang="en-US" dirty="0"/>
              <a:t> </a:t>
            </a:r>
            <a:r>
              <a:rPr lang="en-US" dirty="0" err="1"/>
              <a:t>weitere</a:t>
            </a:r>
            <a:r>
              <a:rPr lang="en-US" dirty="0"/>
              <a:t> </a:t>
            </a:r>
            <a:r>
              <a:rPr lang="en-US" dirty="0" err="1"/>
              <a:t>Sitzungen</a:t>
            </a:r>
            <a:r>
              <a:rPr lang="en-US" dirty="0"/>
              <a:t> </a:t>
            </a:r>
            <a:r>
              <a:rPr lang="en-US" dirty="0" err="1"/>
              <a:t>folgen</a:t>
            </a:r>
            <a:r>
              <a:rPr lang="en-US" dirty="0"/>
              <a:t> </a:t>
            </a:r>
            <a:r>
              <a:rPr lang="en-US" dirty="0" err="1"/>
              <a:t>lassen</a:t>
            </a:r>
            <a:r>
              <a:rPr lang="en-US" dirty="0"/>
              <a:t>. </a:t>
            </a:r>
          </a:p>
          <a:p>
            <a:endParaRPr lang="en-US" dirty="0"/>
          </a:p>
          <a:p>
            <a:endParaRPr lang="en-US" b="1" dirty="0"/>
          </a:p>
          <a:p>
            <a:endParaRPr lang="en-US" dirty="0"/>
          </a:p>
        </p:txBody>
      </p:sp>
    </p:spTree>
    <p:extLst>
      <p:ext uri="{BB962C8B-B14F-4D97-AF65-F5344CB8AC3E}">
        <p14:creationId xmlns:p14="http://schemas.microsoft.com/office/powerpoint/2010/main" val="11688684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8: Re-evaluation</a:t>
            </a:r>
          </a:p>
        </p:txBody>
      </p:sp>
      <p:sp>
        <p:nvSpPr>
          <p:cNvPr id="3" name="Content Placeholder 2"/>
          <p:cNvSpPr>
            <a:spLocks noGrp="1"/>
          </p:cNvSpPr>
          <p:nvPr>
            <p:ph sz="quarter" idx="1"/>
          </p:nvPr>
        </p:nvSpPr>
        <p:spPr/>
        <p:txBody>
          <a:bodyPr/>
          <a:lstStyle/>
          <a:p>
            <a:r>
              <a:rPr lang="en-US" dirty="0" err="1"/>
              <a:t>Wie</a:t>
            </a:r>
            <a:r>
              <a:rPr lang="en-US" dirty="0"/>
              <a:t> </a:t>
            </a:r>
            <a:r>
              <a:rPr lang="en-US" dirty="0" err="1"/>
              <a:t>lief</a:t>
            </a:r>
            <a:r>
              <a:rPr lang="en-US" dirty="0"/>
              <a:t> </a:t>
            </a:r>
            <a:r>
              <a:rPr lang="en-US" dirty="0" err="1"/>
              <a:t>es</a:t>
            </a:r>
            <a:r>
              <a:rPr lang="en-US" dirty="0"/>
              <a:t> </a:t>
            </a:r>
            <a:r>
              <a:rPr lang="en-US" dirty="0" err="1"/>
              <a:t>während</a:t>
            </a:r>
            <a:r>
              <a:rPr lang="en-US" dirty="0"/>
              <a:t> der </a:t>
            </a:r>
            <a:r>
              <a:rPr lang="en-US" dirty="0" err="1"/>
              <a:t>Woche</a:t>
            </a:r>
            <a:r>
              <a:rPr lang="en-US" dirty="0"/>
              <a:t>?   </a:t>
            </a:r>
          </a:p>
          <a:p>
            <a:r>
              <a:rPr lang="en-US" dirty="0"/>
              <a:t>‘</a:t>
            </a:r>
            <a:r>
              <a:rPr lang="en-US" dirty="0" err="1"/>
              <a:t>Konferenzraum</a:t>
            </a:r>
            <a:r>
              <a:rPr lang="en-US" dirty="0"/>
              <a:t>’ und </a:t>
            </a:r>
            <a:r>
              <a:rPr lang="en-US" dirty="0" err="1"/>
              <a:t>Anteile</a:t>
            </a:r>
            <a:r>
              <a:rPr lang="en-US" dirty="0"/>
              <a:t> </a:t>
            </a:r>
            <a:r>
              <a:rPr lang="en-US" dirty="0" err="1"/>
              <a:t>überprüfen</a:t>
            </a:r>
            <a:endParaRPr lang="en-US" dirty="0"/>
          </a:p>
          <a:p>
            <a:r>
              <a:rPr lang="en-US" dirty="0" err="1"/>
              <a:t>Notwendigkeit</a:t>
            </a:r>
            <a:r>
              <a:rPr lang="en-US" dirty="0"/>
              <a:t> </a:t>
            </a:r>
            <a:r>
              <a:rPr lang="en-US" dirty="0" err="1"/>
              <a:t>für</a:t>
            </a:r>
            <a:r>
              <a:rPr lang="en-US" dirty="0"/>
              <a:t> </a:t>
            </a:r>
            <a:r>
              <a:rPr lang="en-US" dirty="0" err="1"/>
              <a:t>Stabilisierung</a:t>
            </a:r>
            <a:r>
              <a:rPr lang="en-US" dirty="0"/>
              <a:t> </a:t>
            </a:r>
            <a:r>
              <a:rPr lang="en-US" dirty="0" err="1"/>
              <a:t>prüfen</a:t>
            </a:r>
            <a:r>
              <a:rPr lang="en-US" dirty="0"/>
              <a:t> </a:t>
            </a:r>
            <a:r>
              <a:rPr lang="mr-IN" dirty="0"/>
              <a:t>–</a:t>
            </a:r>
            <a:r>
              <a:rPr lang="en-US" dirty="0"/>
              <a:t> </a:t>
            </a:r>
            <a:r>
              <a:rPr lang="en-US" dirty="0" err="1"/>
              <a:t>Wechsel</a:t>
            </a:r>
            <a:r>
              <a:rPr lang="en-US" dirty="0"/>
              <a:t> </a:t>
            </a:r>
            <a:r>
              <a:rPr lang="en-US" dirty="0" err="1"/>
              <a:t>zwischen</a:t>
            </a:r>
            <a:r>
              <a:rPr lang="en-US" dirty="0"/>
              <a:t> </a:t>
            </a:r>
            <a:r>
              <a:rPr lang="en-US" dirty="0" err="1"/>
              <a:t>Prozessieren</a:t>
            </a:r>
            <a:r>
              <a:rPr lang="en-US" dirty="0"/>
              <a:t> und </a:t>
            </a:r>
            <a:r>
              <a:rPr lang="en-US" dirty="0" err="1"/>
              <a:t>Stabilisieren</a:t>
            </a:r>
            <a:r>
              <a:rPr lang="en-US" dirty="0"/>
              <a:t> </a:t>
            </a:r>
            <a:r>
              <a:rPr lang="en-US" dirty="0" err="1"/>
              <a:t>kommt</a:t>
            </a:r>
            <a:r>
              <a:rPr lang="en-US" dirty="0"/>
              <a:t> oft </a:t>
            </a:r>
            <a:r>
              <a:rPr lang="en-US" dirty="0" err="1"/>
              <a:t>vor</a:t>
            </a:r>
            <a:endParaRPr lang="en-US" dirty="0"/>
          </a:p>
          <a:p>
            <a:r>
              <a:rPr lang="en-US" dirty="0" err="1"/>
              <a:t>Haben</a:t>
            </a:r>
            <a:r>
              <a:rPr lang="en-US" dirty="0"/>
              <a:t> ANP und EP EMDR </a:t>
            </a:r>
            <a:r>
              <a:rPr lang="en-US" dirty="0" err="1"/>
              <a:t>toleriert</a:t>
            </a:r>
            <a:r>
              <a:rPr lang="en-US" dirty="0"/>
              <a:t>?</a:t>
            </a:r>
          </a:p>
          <a:p>
            <a:r>
              <a:rPr lang="en-US" dirty="0" err="1"/>
              <a:t>Gegenwärtige</a:t>
            </a:r>
            <a:r>
              <a:rPr lang="en-US" dirty="0"/>
              <a:t> Trigger und Future Templates falls </a:t>
            </a:r>
            <a:r>
              <a:rPr lang="en-US" dirty="0" err="1"/>
              <a:t>notwendig</a:t>
            </a:r>
            <a:r>
              <a:rPr lang="en-US" dirty="0"/>
              <a:t> </a:t>
            </a:r>
            <a:r>
              <a:rPr lang="en-US" dirty="0" err="1"/>
              <a:t>bearbeiten</a:t>
            </a:r>
            <a:endParaRPr lang="en-US" dirty="0"/>
          </a:p>
          <a:p>
            <a:endParaRPr lang="en-US" dirty="0"/>
          </a:p>
        </p:txBody>
      </p:sp>
    </p:spTree>
    <p:extLst>
      <p:ext uri="{BB962C8B-B14F-4D97-AF65-F5344CB8AC3E}">
        <p14:creationId xmlns:p14="http://schemas.microsoft.com/office/powerpoint/2010/main" val="6737895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0"/>
            <a:ext cx="8229600" cy="1371600"/>
          </a:xfrm>
        </p:spPr>
        <p:txBody>
          <a:bodyPr>
            <a:normAutofit/>
          </a:bodyPr>
          <a:lstStyle/>
          <a:p>
            <a:pPr eaLnBrk="1" hangingPunct="1"/>
            <a:r>
              <a:rPr lang="en-US" sz="2400" dirty="0" err="1">
                <a:solidFill>
                  <a:srgbClr val="EAAD54"/>
                </a:solidFill>
                <a:effectLst/>
                <a:latin typeface="Arial" charset="0"/>
                <a:cs typeface="Arial" charset="0"/>
              </a:rPr>
              <a:t>Fasenorientierte</a:t>
            </a:r>
            <a:r>
              <a:rPr lang="en-US" sz="2400" dirty="0">
                <a:solidFill>
                  <a:srgbClr val="EAAD54"/>
                </a:solidFill>
                <a:effectLst/>
                <a:latin typeface="Arial" charset="0"/>
                <a:cs typeface="Arial" charset="0"/>
              </a:rPr>
              <a:t> </a:t>
            </a:r>
            <a:r>
              <a:rPr lang="en-US" sz="2400" dirty="0" err="1">
                <a:solidFill>
                  <a:srgbClr val="EAAD54"/>
                </a:solidFill>
                <a:effectLst/>
                <a:latin typeface="Arial" charset="0"/>
                <a:cs typeface="Arial" charset="0"/>
              </a:rPr>
              <a:t>Behandlung</a:t>
            </a:r>
            <a:r>
              <a:rPr lang="en-US" sz="2400" dirty="0">
                <a:solidFill>
                  <a:srgbClr val="EAAD54"/>
                </a:solidFill>
                <a:effectLst/>
                <a:latin typeface="Arial" charset="0"/>
                <a:cs typeface="Arial" charset="0"/>
              </a:rPr>
              <a:t> </a:t>
            </a:r>
            <a:r>
              <a:rPr lang="en-US" sz="2400" dirty="0" err="1">
                <a:solidFill>
                  <a:srgbClr val="EAAD54"/>
                </a:solidFill>
                <a:effectLst/>
                <a:latin typeface="Arial" charset="0"/>
                <a:cs typeface="Arial" charset="0"/>
              </a:rPr>
              <a:t>Fase</a:t>
            </a:r>
            <a:r>
              <a:rPr lang="en-US" sz="2400" dirty="0">
                <a:solidFill>
                  <a:srgbClr val="EAAD54"/>
                </a:solidFill>
                <a:effectLst/>
                <a:latin typeface="Arial" charset="0"/>
                <a:cs typeface="Arial" charset="0"/>
              </a:rPr>
              <a:t> 3:  </a:t>
            </a:r>
            <a:r>
              <a:rPr lang="en-US" sz="2400" dirty="0" err="1">
                <a:solidFill>
                  <a:srgbClr val="EAAD54"/>
                </a:solidFill>
                <a:effectLst/>
                <a:latin typeface="Arial" charset="0"/>
                <a:cs typeface="Arial" charset="0"/>
              </a:rPr>
              <a:t>Persönlichkeits</a:t>
            </a:r>
            <a:r>
              <a:rPr lang="en-US" sz="2400" dirty="0">
                <a:solidFill>
                  <a:srgbClr val="EAAD54"/>
                </a:solidFill>
                <a:effectLst/>
                <a:latin typeface="Arial" charset="0"/>
                <a:cs typeface="Arial" charset="0"/>
              </a:rPr>
              <a:t> (Re)integration und (Re)habilitation</a:t>
            </a:r>
          </a:p>
        </p:txBody>
      </p:sp>
      <p:sp>
        <p:nvSpPr>
          <p:cNvPr id="62467" name="Rectangle 3"/>
          <p:cNvSpPr>
            <a:spLocks noGrp="1" noChangeArrowheads="1"/>
          </p:cNvSpPr>
          <p:nvPr>
            <p:ph type="body" idx="1"/>
          </p:nvPr>
        </p:nvSpPr>
        <p:spPr>
          <a:xfrm>
            <a:off x="609600" y="1143000"/>
            <a:ext cx="8135938" cy="4876800"/>
          </a:xfrm>
        </p:spPr>
        <p:txBody>
          <a:bodyPr/>
          <a:lstStyle/>
          <a:p>
            <a:pPr eaLnBrk="1" hangingPunct="1">
              <a:lnSpc>
                <a:spcPct val="90000"/>
              </a:lnSpc>
              <a:defRPr/>
            </a:pPr>
            <a:endParaRPr lang="en-US" dirty="0"/>
          </a:p>
          <a:p>
            <a:pPr eaLnBrk="1" hangingPunct="1">
              <a:lnSpc>
                <a:spcPct val="90000"/>
              </a:lnSpc>
              <a:defRPr/>
            </a:pPr>
            <a:r>
              <a:rPr lang="en-US" dirty="0"/>
              <a:t>Die </a:t>
            </a:r>
            <a:r>
              <a:rPr lang="en-US" dirty="0" err="1">
                <a:solidFill>
                  <a:srgbClr val="C00000"/>
                </a:solidFill>
              </a:rPr>
              <a:t>Bindungs-Phobie</a:t>
            </a:r>
            <a:r>
              <a:rPr lang="en-US" dirty="0">
                <a:solidFill>
                  <a:srgbClr val="C00000"/>
                </a:solidFill>
              </a:rPr>
              <a:t> </a:t>
            </a:r>
            <a:r>
              <a:rPr lang="en-US" dirty="0" err="1"/>
              <a:t>überwinden</a:t>
            </a:r>
            <a:r>
              <a:rPr lang="en-US" dirty="0"/>
              <a:t>:  </a:t>
            </a:r>
            <a:r>
              <a:rPr lang="en-US" dirty="0" err="1"/>
              <a:t>Intimität</a:t>
            </a:r>
            <a:r>
              <a:rPr lang="en-US" dirty="0"/>
              <a:t> </a:t>
            </a:r>
            <a:br>
              <a:rPr lang="en-US" dirty="0"/>
            </a:br>
            <a:r>
              <a:rPr lang="en-US" dirty="0" err="1"/>
              <a:t>mit</a:t>
            </a:r>
            <a:r>
              <a:rPr lang="en-US" dirty="0"/>
              <a:t> </a:t>
            </a:r>
            <a:r>
              <a:rPr lang="en-US" dirty="0" err="1"/>
              <a:t>Anderen</a:t>
            </a:r>
            <a:endParaRPr lang="en-US" dirty="0"/>
          </a:p>
          <a:p>
            <a:pPr eaLnBrk="1" hangingPunct="1">
              <a:lnSpc>
                <a:spcPct val="90000"/>
              </a:lnSpc>
              <a:defRPr/>
            </a:pPr>
            <a:endParaRPr lang="en-US" dirty="0"/>
          </a:p>
          <a:p>
            <a:pPr eaLnBrk="1" hangingPunct="1">
              <a:lnSpc>
                <a:spcPct val="90000"/>
              </a:lnSpc>
              <a:defRPr/>
            </a:pPr>
            <a:r>
              <a:rPr lang="en-US" dirty="0"/>
              <a:t>Die </a:t>
            </a:r>
            <a:r>
              <a:rPr lang="en-US" dirty="0" err="1">
                <a:solidFill>
                  <a:srgbClr val="C00000"/>
                </a:solidFill>
              </a:rPr>
              <a:t>Phobie</a:t>
            </a:r>
            <a:r>
              <a:rPr lang="en-US" dirty="0">
                <a:solidFill>
                  <a:srgbClr val="C00000"/>
                </a:solidFill>
              </a:rPr>
              <a:t> </a:t>
            </a:r>
            <a:r>
              <a:rPr lang="en-US" dirty="0" err="1">
                <a:solidFill>
                  <a:srgbClr val="C00000"/>
                </a:solidFill>
              </a:rPr>
              <a:t>vor</a:t>
            </a:r>
            <a:r>
              <a:rPr lang="en-US" dirty="0">
                <a:solidFill>
                  <a:srgbClr val="C00000"/>
                </a:solidFill>
              </a:rPr>
              <a:t> </a:t>
            </a:r>
            <a:r>
              <a:rPr lang="en-US" dirty="0" err="1">
                <a:solidFill>
                  <a:srgbClr val="C00000"/>
                </a:solidFill>
              </a:rPr>
              <a:t>einem</a:t>
            </a:r>
            <a:r>
              <a:rPr lang="en-US" dirty="0">
                <a:solidFill>
                  <a:srgbClr val="C00000"/>
                </a:solidFill>
              </a:rPr>
              <a:t> </a:t>
            </a:r>
            <a:r>
              <a:rPr lang="en-US" dirty="0" err="1">
                <a:solidFill>
                  <a:srgbClr val="C00000"/>
                </a:solidFill>
              </a:rPr>
              <a:t>normalen</a:t>
            </a:r>
            <a:r>
              <a:rPr lang="en-US" dirty="0">
                <a:solidFill>
                  <a:srgbClr val="C00000"/>
                </a:solidFill>
              </a:rPr>
              <a:t> </a:t>
            </a:r>
            <a:r>
              <a:rPr lang="en-US" dirty="0" err="1">
                <a:solidFill>
                  <a:srgbClr val="C00000"/>
                </a:solidFill>
              </a:rPr>
              <a:t>Leben</a:t>
            </a:r>
            <a:r>
              <a:rPr lang="en-US" dirty="0">
                <a:solidFill>
                  <a:srgbClr val="C00000"/>
                </a:solidFill>
              </a:rPr>
              <a:t> und </a:t>
            </a:r>
            <a:r>
              <a:rPr lang="en-US" dirty="0" err="1">
                <a:solidFill>
                  <a:srgbClr val="C00000"/>
                </a:solidFill>
              </a:rPr>
              <a:t>vor</a:t>
            </a:r>
            <a:r>
              <a:rPr lang="en-US" dirty="0">
                <a:solidFill>
                  <a:srgbClr val="C00000"/>
                </a:solidFill>
              </a:rPr>
              <a:t> </a:t>
            </a:r>
            <a:r>
              <a:rPr lang="en-US" dirty="0" err="1">
                <a:solidFill>
                  <a:srgbClr val="C00000"/>
                </a:solidFill>
              </a:rPr>
              <a:t>Veränderung</a:t>
            </a:r>
            <a:r>
              <a:rPr lang="en-US" dirty="0">
                <a:solidFill>
                  <a:srgbClr val="C00000"/>
                </a:solidFill>
              </a:rPr>
              <a:t> </a:t>
            </a:r>
            <a:r>
              <a:rPr lang="en-US" dirty="0" err="1"/>
              <a:t>überwinden</a:t>
            </a:r>
            <a:endParaRPr lang="en-US" dirty="0">
              <a:solidFill>
                <a:srgbClr val="C00000"/>
              </a:solidFill>
            </a:endParaRPr>
          </a:p>
          <a:p>
            <a:pPr eaLnBrk="1" hangingPunct="1">
              <a:lnSpc>
                <a:spcPct val="90000"/>
              </a:lnSpc>
              <a:defRPr/>
            </a:pPr>
            <a:endParaRPr lang="en-US" dirty="0"/>
          </a:p>
          <a:p>
            <a:pPr eaLnBrk="1" hangingPunct="1">
              <a:lnSpc>
                <a:spcPct val="90000"/>
              </a:lnSpc>
              <a:defRPr/>
            </a:pPr>
            <a:r>
              <a:rPr lang="en-US" dirty="0"/>
              <a:t>Die </a:t>
            </a:r>
            <a:r>
              <a:rPr lang="en-US" dirty="0" err="1">
                <a:solidFill>
                  <a:srgbClr val="C00000"/>
                </a:solidFill>
              </a:rPr>
              <a:t>Phobie</a:t>
            </a:r>
            <a:r>
              <a:rPr lang="en-US" dirty="0">
                <a:solidFill>
                  <a:srgbClr val="C00000"/>
                </a:solidFill>
              </a:rPr>
              <a:t> </a:t>
            </a:r>
            <a:r>
              <a:rPr lang="en-US" dirty="0" err="1">
                <a:solidFill>
                  <a:srgbClr val="C00000"/>
                </a:solidFill>
              </a:rPr>
              <a:t>vor</a:t>
            </a:r>
            <a:r>
              <a:rPr lang="en-US" dirty="0">
                <a:solidFill>
                  <a:srgbClr val="C00000"/>
                </a:solidFill>
              </a:rPr>
              <a:t> </a:t>
            </a:r>
            <a:r>
              <a:rPr lang="en-US" dirty="0" err="1">
                <a:solidFill>
                  <a:srgbClr val="C00000"/>
                </a:solidFill>
              </a:rPr>
              <a:t>gesundem</a:t>
            </a:r>
            <a:r>
              <a:rPr lang="en-US" dirty="0">
                <a:solidFill>
                  <a:srgbClr val="C00000"/>
                </a:solidFill>
              </a:rPr>
              <a:t> </a:t>
            </a:r>
            <a:r>
              <a:rPr lang="en-US" dirty="0" err="1">
                <a:solidFill>
                  <a:srgbClr val="C00000"/>
                </a:solidFill>
              </a:rPr>
              <a:t>Risiko</a:t>
            </a:r>
            <a:r>
              <a:rPr lang="en-US" dirty="0">
                <a:solidFill>
                  <a:srgbClr val="C00000"/>
                </a:solidFill>
              </a:rPr>
              <a:t> </a:t>
            </a:r>
            <a:r>
              <a:rPr lang="en-US" dirty="0" err="1"/>
              <a:t>überwinden</a:t>
            </a:r>
            <a:br>
              <a:rPr lang="en-US" dirty="0"/>
            </a:br>
            <a:endParaRPr lang="en-US" dirty="0">
              <a:solidFill>
                <a:srgbClr val="FFC000"/>
              </a:solidFill>
            </a:endParaRPr>
          </a:p>
          <a:p>
            <a:pPr eaLnBrk="1" hangingPunct="1">
              <a:lnSpc>
                <a:spcPct val="90000"/>
              </a:lnSpc>
              <a:defRPr/>
            </a:pPr>
            <a:r>
              <a:rPr lang="en-US" dirty="0"/>
              <a:t>Die </a:t>
            </a:r>
            <a:r>
              <a:rPr lang="en-US" dirty="0" err="1">
                <a:solidFill>
                  <a:srgbClr val="C00000"/>
                </a:solidFill>
              </a:rPr>
              <a:t>Phobie</a:t>
            </a:r>
            <a:r>
              <a:rPr lang="en-US" dirty="0">
                <a:solidFill>
                  <a:srgbClr val="C00000"/>
                </a:solidFill>
              </a:rPr>
              <a:t> </a:t>
            </a:r>
            <a:r>
              <a:rPr lang="en-US" dirty="0" err="1">
                <a:solidFill>
                  <a:srgbClr val="C00000"/>
                </a:solidFill>
              </a:rPr>
              <a:t>vor</a:t>
            </a:r>
            <a:r>
              <a:rPr lang="en-US" dirty="0">
                <a:solidFill>
                  <a:srgbClr val="C00000"/>
                </a:solidFill>
              </a:rPr>
              <a:t> </a:t>
            </a:r>
            <a:r>
              <a:rPr lang="en-US" dirty="0" err="1">
                <a:solidFill>
                  <a:srgbClr val="C00000"/>
                </a:solidFill>
              </a:rPr>
              <a:t>Intimität</a:t>
            </a:r>
            <a:r>
              <a:rPr lang="en-US" dirty="0">
                <a:solidFill>
                  <a:srgbClr val="C00000"/>
                </a:solidFill>
              </a:rPr>
              <a:t> </a:t>
            </a:r>
            <a:r>
              <a:rPr lang="en-US" dirty="0" err="1"/>
              <a:t>überwinden</a:t>
            </a:r>
            <a:endParaRPr lang="en-US" dirty="0">
              <a:solidFill>
                <a:srgbClr val="C00000"/>
              </a:solidFill>
            </a:endParaRPr>
          </a:p>
        </p:txBody>
      </p:sp>
      <p:sp>
        <p:nvSpPr>
          <p:cNvPr id="4" name="Slide Number Placeholder 3"/>
          <p:cNvSpPr>
            <a:spLocks noGrp="1"/>
          </p:cNvSpPr>
          <p:nvPr>
            <p:ph type="sldNum" sz="quarter" idx="12"/>
          </p:nvPr>
        </p:nvSpPr>
        <p:spPr>
          <a:xfrm>
            <a:off x="6705600" y="6381750"/>
            <a:ext cx="2133600" cy="476250"/>
          </a:xfrm>
          <a:prstGeom prst="rect">
            <a:avLst/>
          </a:prstGeom>
        </p:spPr>
        <p:txBody>
          <a:bodyPr/>
          <a:lstStyle/>
          <a:p>
            <a:pPr algn="r">
              <a:defRPr/>
            </a:pPr>
            <a:fld id="{521AA146-62E7-4A33-AC8A-387157057E2D}" type="slidenum">
              <a:rPr lang="en-US" smtClean="0"/>
              <a:pPr algn="r">
                <a:defRPr/>
              </a:pPr>
              <a:t>59</a:t>
            </a:fld>
            <a:endParaRPr lang="en-US" dirty="0"/>
          </a:p>
        </p:txBody>
      </p:sp>
      <p:sp>
        <p:nvSpPr>
          <p:cNvPr id="5" name="Tijdelijke aanduiding voor datum 4"/>
          <p:cNvSpPr>
            <a:spLocks noGrp="1"/>
          </p:cNvSpPr>
          <p:nvPr>
            <p:ph type="dt" sz="half" idx="10"/>
          </p:nvPr>
        </p:nvSpPr>
        <p:spPr/>
        <p:txBody>
          <a:bodyPr/>
          <a:lstStyle/>
          <a:p>
            <a:pPr>
              <a:defRPr/>
            </a:pPr>
            <a:endParaRPr lang="en-US" dirty="0"/>
          </a:p>
        </p:txBody>
      </p:sp>
      <p:sp>
        <p:nvSpPr>
          <p:cNvPr id="6" name="Tijdelijke aanduiding voor voettekst 5"/>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13919764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a:t>Stabilisierung</a:t>
            </a:r>
          </a:p>
        </p:txBody>
      </p:sp>
      <p:pic>
        <p:nvPicPr>
          <p:cNvPr id="4" name="Content Placeholder 3"/>
          <p:cNvPicPr>
            <a:picLocks noGrp="1" noChangeAspect="1"/>
          </p:cNvPicPr>
          <p:nvPr>
            <p:ph idx="1"/>
          </p:nvPr>
        </p:nvPicPr>
        <p:blipFill>
          <a:blip r:embed="rId3"/>
          <a:stretch>
            <a:fillRect/>
          </a:stretch>
        </p:blipFill>
        <p:spPr>
          <a:xfrm>
            <a:off x="762000" y="1752600"/>
            <a:ext cx="6705600" cy="4267200"/>
          </a:xfrm>
          <a:prstGeom prst="rect">
            <a:avLst/>
          </a:prstGeom>
        </p:spPr>
      </p:pic>
    </p:spTree>
    <p:extLst>
      <p:ext uri="{BB962C8B-B14F-4D97-AF65-F5344CB8AC3E}">
        <p14:creationId xmlns:p14="http://schemas.microsoft.com/office/powerpoint/2010/main" val="11679728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152400"/>
            <a:ext cx="9144000" cy="1295400"/>
          </a:xfrm>
        </p:spPr>
        <p:txBody>
          <a:bodyPr>
            <a:normAutofit/>
          </a:bodyPr>
          <a:lstStyle/>
          <a:p>
            <a:pPr eaLnBrk="1" hangingPunct="1"/>
            <a:r>
              <a:rPr lang="en-US" dirty="0">
                <a:solidFill>
                  <a:srgbClr val="EAAD54"/>
                </a:solidFill>
                <a:effectLst/>
                <a:latin typeface="Arial" charset="0"/>
              </a:rPr>
              <a:t> </a:t>
            </a:r>
            <a:r>
              <a:rPr lang="en-US" sz="3200" dirty="0" err="1">
                <a:solidFill>
                  <a:srgbClr val="EAAD54"/>
                </a:solidFill>
                <a:effectLst/>
                <a:latin typeface="Arial" charset="0"/>
              </a:rPr>
              <a:t>Fase</a:t>
            </a:r>
            <a:r>
              <a:rPr lang="en-US" sz="3200" dirty="0">
                <a:solidFill>
                  <a:srgbClr val="EAAD54"/>
                </a:solidFill>
                <a:effectLst/>
                <a:latin typeface="Arial" charset="0"/>
              </a:rPr>
              <a:t> 3: </a:t>
            </a:r>
            <a:r>
              <a:rPr lang="en-US" sz="3200" dirty="0" err="1">
                <a:solidFill>
                  <a:srgbClr val="EAAD54"/>
                </a:solidFill>
                <a:effectLst/>
                <a:latin typeface="Arial" charset="0"/>
              </a:rPr>
              <a:t>Ziele</a:t>
            </a:r>
            <a:endParaRPr lang="en-US" sz="3200" dirty="0">
              <a:solidFill>
                <a:srgbClr val="EAAD54"/>
              </a:solidFill>
              <a:effectLst/>
              <a:latin typeface="Arial" charset="0"/>
            </a:endParaRPr>
          </a:p>
        </p:txBody>
      </p:sp>
      <p:sp>
        <p:nvSpPr>
          <p:cNvPr id="22531" name="Rectangle 3"/>
          <p:cNvSpPr>
            <a:spLocks noGrp="1" noChangeArrowheads="1"/>
          </p:cNvSpPr>
          <p:nvPr>
            <p:ph type="body" idx="1"/>
          </p:nvPr>
        </p:nvSpPr>
        <p:spPr>
          <a:xfrm>
            <a:off x="685800" y="1524000"/>
            <a:ext cx="8229600" cy="4876800"/>
          </a:xfrm>
        </p:spPr>
        <p:txBody>
          <a:bodyPr>
            <a:normAutofit/>
          </a:bodyPr>
          <a:lstStyle/>
          <a:p>
            <a:pPr eaLnBrk="1" hangingPunct="1">
              <a:lnSpc>
                <a:spcPct val="90000"/>
              </a:lnSpc>
            </a:pPr>
            <a:r>
              <a:rPr lang="en-US" dirty="0" err="1">
                <a:effectLst/>
              </a:rPr>
              <a:t>Trauerarbeit</a:t>
            </a:r>
            <a:endParaRPr lang="en-US" dirty="0">
              <a:effectLst/>
            </a:endParaRPr>
          </a:p>
          <a:p>
            <a:pPr eaLnBrk="1" hangingPunct="1">
              <a:lnSpc>
                <a:spcPct val="90000"/>
              </a:lnSpc>
            </a:pPr>
            <a:r>
              <a:rPr lang="en-US" dirty="0" err="1">
                <a:effectLst/>
              </a:rPr>
              <a:t>Lösung</a:t>
            </a:r>
            <a:r>
              <a:rPr lang="en-US" dirty="0">
                <a:effectLst/>
              </a:rPr>
              <a:t> von </a:t>
            </a:r>
            <a:r>
              <a:rPr lang="en-US" dirty="0" err="1">
                <a:effectLst/>
              </a:rPr>
              <a:t>existentiellen</a:t>
            </a:r>
            <a:r>
              <a:rPr lang="en-US" dirty="0">
                <a:effectLst/>
              </a:rPr>
              <a:t> </a:t>
            </a:r>
            <a:r>
              <a:rPr lang="en-US" dirty="0" err="1">
                <a:effectLst/>
              </a:rPr>
              <a:t>Krisen</a:t>
            </a:r>
            <a:endParaRPr lang="en-US" dirty="0">
              <a:effectLst/>
            </a:endParaRPr>
          </a:p>
          <a:p>
            <a:pPr eaLnBrk="1" hangingPunct="1">
              <a:lnSpc>
                <a:spcPct val="90000"/>
              </a:lnSpc>
            </a:pPr>
            <a:r>
              <a:rPr lang="en-US" dirty="0" err="1">
                <a:effectLst/>
              </a:rPr>
              <a:t>Lösung</a:t>
            </a:r>
            <a:r>
              <a:rPr lang="en-US" dirty="0">
                <a:effectLst/>
              </a:rPr>
              <a:t> von </a:t>
            </a:r>
            <a:r>
              <a:rPr lang="en-US" dirty="0" err="1">
                <a:effectLst/>
              </a:rPr>
              <a:t>traumatischem</a:t>
            </a:r>
            <a:r>
              <a:rPr lang="en-US" dirty="0">
                <a:effectLst/>
              </a:rPr>
              <a:t> Hass/</a:t>
            </a:r>
            <a:r>
              <a:rPr lang="en-US" dirty="0" err="1">
                <a:effectLst/>
              </a:rPr>
              <a:t>Wut</a:t>
            </a:r>
            <a:endParaRPr lang="en-US" dirty="0">
              <a:effectLst/>
            </a:endParaRPr>
          </a:p>
          <a:p>
            <a:pPr eaLnBrk="1" hangingPunct="1">
              <a:lnSpc>
                <a:spcPct val="90000"/>
              </a:lnSpc>
            </a:pPr>
            <a:r>
              <a:rPr lang="en-US" dirty="0" err="1">
                <a:effectLst/>
              </a:rPr>
              <a:t>Verbindung</a:t>
            </a:r>
            <a:r>
              <a:rPr lang="en-US" dirty="0">
                <a:effectLst/>
              </a:rPr>
              <a:t> </a:t>
            </a:r>
            <a:r>
              <a:rPr lang="en-US" dirty="0" err="1">
                <a:effectLst/>
              </a:rPr>
              <a:t>schaffen</a:t>
            </a:r>
            <a:r>
              <a:rPr lang="en-US" dirty="0">
                <a:effectLst/>
              </a:rPr>
              <a:t> </a:t>
            </a:r>
            <a:r>
              <a:rPr lang="en-US" dirty="0" err="1">
                <a:effectLst/>
              </a:rPr>
              <a:t>mit</a:t>
            </a:r>
            <a:r>
              <a:rPr lang="en-US" dirty="0">
                <a:effectLst/>
              </a:rPr>
              <a:t> der </a:t>
            </a:r>
            <a:r>
              <a:rPr lang="en-US" dirty="0" err="1">
                <a:effectLst/>
              </a:rPr>
              <a:t>Gegenwart</a:t>
            </a:r>
            <a:endParaRPr lang="en-US" dirty="0">
              <a:effectLst/>
            </a:endParaRPr>
          </a:p>
          <a:p>
            <a:pPr eaLnBrk="1" hangingPunct="1">
              <a:lnSpc>
                <a:spcPct val="90000"/>
              </a:lnSpc>
            </a:pPr>
            <a:r>
              <a:rPr lang="en-US" dirty="0" err="1">
                <a:effectLst/>
              </a:rPr>
              <a:t>Entwicklung</a:t>
            </a:r>
            <a:r>
              <a:rPr lang="en-US" dirty="0">
                <a:effectLst/>
              </a:rPr>
              <a:t> von </a:t>
            </a:r>
            <a:r>
              <a:rPr lang="en-US" dirty="0" err="1">
                <a:effectLst/>
              </a:rPr>
              <a:t>einem</a:t>
            </a:r>
            <a:r>
              <a:rPr lang="en-US" dirty="0">
                <a:effectLst/>
              </a:rPr>
              <a:t> (</a:t>
            </a:r>
            <a:r>
              <a:rPr lang="en-US" dirty="0" err="1">
                <a:effectLst/>
              </a:rPr>
              <a:t>einigermaßen</a:t>
            </a:r>
            <a:r>
              <a:rPr lang="en-US" dirty="0">
                <a:effectLst/>
              </a:rPr>
              <a:t>) </a:t>
            </a:r>
            <a:br>
              <a:rPr lang="en-US" dirty="0">
                <a:effectLst/>
              </a:rPr>
            </a:br>
            <a:r>
              <a:rPr lang="en-US" dirty="0" err="1">
                <a:effectLst/>
              </a:rPr>
              <a:t>detaliertem</a:t>
            </a:r>
            <a:r>
              <a:rPr lang="en-US" dirty="0">
                <a:effectLst/>
              </a:rPr>
              <a:t> </a:t>
            </a:r>
            <a:r>
              <a:rPr lang="en-US" dirty="0" err="1">
                <a:effectLst/>
              </a:rPr>
              <a:t>Narrativ</a:t>
            </a:r>
            <a:r>
              <a:rPr lang="en-US" dirty="0">
                <a:effectLst/>
              </a:rPr>
              <a:t> </a:t>
            </a:r>
            <a:r>
              <a:rPr lang="en-US" i="1" dirty="0" err="1">
                <a:effectLst/>
              </a:rPr>
              <a:t>ohne</a:t>
            </a:r>
            <a:r>
              <a:rPr lang="en-US" dirty="0">
                <a:effectLst/>
              </a:rPr>
              <a:t> </a:t>
            </a:r>
            <a:r>
              <a:rPr lang="en-US" dirty="0" err="1">
                <a:effectLst/>
              </a:rPr>
              <a:t>sensomotorische</a:t>
            </a:r>
            <a:r>
              <a:rPr lang="en-US" dirty="0">
                <a:effectLst/>
              </a:rPr>
              <a:t> </a:t>
            </a:r>
            <a:r>
              <a:rPr lang="en-US" dirty="0" err="1">
                <a:effectLst/>
              </a:rPr>
              <a:t>Eigenschaften</a:t>
            </a:r>
            <a:endParaRPr lang="en-US" dirty="0">
              <a:effectLst/>
            </a:endParaRPr>
          </a:p>
          <a:p>
            <a:pPr eaLnBrk="1" hangingPunct="1">
              <a:lnSpc>
                <a:spcPct val="90000"/>
              </a:lnSpc>
            </a:pPr>
            <a:r>
              <a:rPr lang="en-US" dirty="0">
                <a:effectLst/>
              </a:rPr>
              <a:t>“</a:t>
            </a:r>
            <a:r>
              <a:rPr lang="en-US" dirty="0" err="1">
                <a:effectLst/>
              </a:rPr>
              <a:t>Ichhaftigkeit</a:t>
            </a:r>
            <a:r>
              <a:rPr lang="en-US" dirty="0">
                <a:effectLst/>
              </a:rPr>
              <a:t>” der </a:t>
            </a:r>
            <a:r>
              <a:rPr lang="en-US" dirty="0" err="1">
                <a:effectLst/>
              </a:rPr>
              <a:t>eigenen</a:t>
            </a:r>
            <a:r>
              <a:rPr lang="en-US" dirty="0">
                <a:effectLst/>
              </a:rPr>
              <a:t> Geschichte</a:t>
            </a:r>
          </a:p>
          <a:p>
            <a:pPr eaLnBrk="1" hangingPunct="1">
              <a:lnSpc>
                <a:spcPct val="90000"/>
              </a:lnSpc>
            </a:pPr>
            <a:r>
              <a:rPr lang="en-US" dirty="0" err="1"/>
              <a:t>Selbsta</a:t>
            </a:r>
            <a:r>
              <a:rPr lang="en-US" dirty="0" err="1">
                <a:effectLst/>
              </a:rPr>
              <a:t>nwendung</a:t>
            </a:r>
            <a:r>
              <a:rPr lang="en-US" dirty="0">
                <a:effectLst/>
              </a:rPr>
              <a:t> von </a:t>
            </a:r>
            <a:r>
              <a:rPr lang="en-US" dirty="0" err="1">
                <a:effectLst/>
              </a:rPr>
              <a:t>Beruhigung</a:t>
            </a:r>
            <a:r>
              <a:rPr lang="en-US" dirty="0">
                <a:effectLst/>
              </a:rPr>
              <a:t>, </a:t>
            </a:r>
            <a:r>
              <a:rPr lang="en-US" dirty="0" err="1">
                <a:effectLst/>
              </a:rPr>
              <a:t>Fürsorge</a:t>
            </a:r>
            <a:r>
              <a:rPr lang="en-US" dirty="0">
                <a:effectLst/>
              </a:rPr>
              <a:t> </a:t>
            </a:r>
            <a:br>
              <a:rPr lang="en-US" dirty="0">
                <a:effectLst/>
              </a:rPr>
            </a:br>
            <a:r>
              <a:rPr lang="en-US" dirty="0">
                <a:effectLst/>
              </a:rPr>
              <a:t>und </a:t>
            </a:r>
            <a:r>
              <a:rPr lang="en-US" dirty="0" err="1">
                <a:effectLst/>
              </a:rPr>
              <a:t>Erdung</a:t>
            </a:r>
            <a:endParaRPr lang="en-US" dirty="0">
              <a:effectLst/>
            </a:endParaRPr>
          </a:p>
          <a:p>
            <a:pPr eaLnBrk="1" hangingPunct="1">
              <a:lnSpc>
                <a:spcPct val="90000"/>
              </a:lnSpc>
            </a:pPr>
            <a:r>
              <a:rPr lang="en-US" dirty="0" err="1"/>
              <a:t>Selbste</a:t>
            </a:r>
            <a:r>
              <a:rPr lang="en-US" dirty="0" err="1">
                <a:effectLst/>
              </a:rPr>
              <a:t>mpathie</a:t>
            </a:r>
            <a:endParaRPr lang="en-US" dirty="0">
              <a:effectLst/>
            </a:endParaRPr>
          </a:p>
        </p:txBody>
      </p:sp>
      <p:sp>
        <p:nvSpPr>
          <p:cNvPr id="2" name="Date Placeholder 1"/>
          <p:cNvSpPr>
            <a:spLocks noGrp="1"/>
          </p:cNvSpPr>
          <p:nvPr>
            <p:ph type="dt" sz="quarter" idx="10"/>
          </p:nvPr>
        </p:nvSpPr>
        <p:spPr>
          <a:xfrm>
            <a:off x="152400" y="6381750"/>
            <a:ext cx="2133600" cy="476250"/>
          </a:xfrm>
          <a:prstGeom prst="rect">
            <a:avLst/>
          </a:prstGeom>
        </p:spPr>
        <p:txBody>
          <a:bodyPr/>
          <a:lstStyle/>
          <a:p>
            <a:pPr>
              <a:defRPr/>
            </a:pPr>
            <a:endParaRPr lang="en-US" dirty="0"/>
          </a:p>
        </p:txBody>
      </p:sp>
      <p:sp>
        <p:nvSpPr>
          <p:cNvPr id="4" name="Slide Number Placeholder 3"/>
          <p:cNvSpPr>
            <a:spLocks noGrp="1"/>
          </p:cNvSpPr>
          <p:nvPr>
            <p:ph type="sldNum" sz="quarter" idx="12"/>
          </p:nvPr>
        </p:nvSpPr>
        <p:spPr>
          <a:xfrm>
            <a:off x="6705600" y="6381750"/>
            <a:ext cx="2133600" cy="476250"/>
          </a:xfrm>
          <a:prstGeom prst="rect">
            <a:avLst/>
          </a:prstGeom>
        </p:spPr>
        <p:txBody>
          <a:bodyPr/>
          <a:lstStyle/>
          <a:p>
            <a:pPr>
              <a:defRPr/>
            </a:pPr>
            <a:fld id="{521AA146-62E7-4A33-AC8A-387157057E2D}" type="slidenum">
              <a:rPr lang="en-US" smtClean="0"/>
              <a:pPr>
                <a:defRPr/>
              </a:pPr>
              <a:t>60</a:t>
            </a:fld>
            <a:endParaRPr lang="en-US" dirty="0"/>
          </a:p>
        </p:txBody>
      </p:sp>
    </p:spTree>
    <p:extLst>
      <p:ext uri="{BB962C8B-B14F-4D97-AF65-F5344CB8AC3E}">
        <p14:creationId xmlns:p14="http://schemas.microsoft.com/office/powerpoint/2010/main" val="1340824683"/>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a:solidFill>
                  <a:srgbClr val="EAAD54"/>
                </a:solidFill>
                <a:effectLst/>
                <a:latin typeface="Arial" charset="0"/>
              </a:rPr>
              <a:t> </a:t>
            </a:r>
            <a:r>
              <a:rPr lang="en-US" dirty="0" err="1">
                <a:solidFill>
                  <a:srgbClr val="EAAD54"/>
                </a:solidFill>
                <a:effectLst/>
                <a:latin typeface="Arial" charset="0"/>
              </a:rPr>
              <a:t>ziele</a:t>
            </a:r>
            <a:endParaRPr lang="en-US" dirty="0">
              <a:solidFill>
                <a:srgbClr val="EAAD54"/>
              </a:solidFill>
              <a:effectLst/>
              <a:latin typeface="Arial" charset="0"/>
            </a:endParaRPr>
          </a:p>
        </p:txBody>
      </p:sp>
      <p:sp>
        <p:nvSpPr>
          <p:cNvPr id="23555" name="Rectangle 3"/>
          <p:cNvSpPr>
            <a:spLocks noGrp="1" noChangeArrowheads="1"/>
          </p:cNvSpPr>
          <p:nvPr>
            <p:ph type="body" idx="1"/>
          </p:nvPr>
        </p:nvSpPr>
        <p:spPr/>
        <p:txBody>
          <a:bodyPr/>
          <a:lstStyle/>
          <a:p>
            <a:pPr eaLnBrk="1" hangingPunct="1"/>
            <a:r>
              <a:rPr lang="en-US" dirty="0">
                <a:effectLst/>
              </a:rPr>
              <a:t>Ganz in der </a:t>
            </a:r>
            <a:r>
              <a:rPr lang="en-US" dirty="0" err="1">
                <a:effectLst/>
              </a:rPr>
              <a:t>Gegenwart</a:t>
            </a:r>
            <a:r>
              <a:rPr lang="en-US" dirty="0">
                <a:effectLst/>
              </a:rPr>
              <a:t> sein</a:t>
            </a:r>
          </a:p>
          <a:p>
            <a:pPr eaLnBrk="1" hangingPunct="1"/>
            <a:r>
              <a:rPr lang="en-US" dirty="0" err="1">
                <a:effectLst/>
              </a:rPr>
              <a:t>Körperliche</a:t>
            </a:r>
            <a:r>
              <a:rPr lang="en-US" dirty="0">
                <a:effectLst/>
              </a:rPr>
              <a:t>- und </a:t>
            </a:r>
            <a:r>
              <a:rPr lang="en-US" dirty="0" err="1"/>
              <a:t>s</a:t>
            </a:r>
            <a:r>
              <a:rPr lang="en-US" dirty="0" err="1">
                <a:effectLst/>
              </a:rPr>
              <a:t>exuelle</a:t>
            </a:r>
            <a:r>
              <a:rPr lang="en-US" dirty="0">
                <a:effectLst/>
              </a:rPr>
              <a:t> </a:t>
            </a:r>
            <a:r>
              <a:rPr lang="en-US" dirty="0" err="1">
                <a:effectLst/>
              </a:rPr>
              <a:t>Themen</a:t>
            </a:r>
            <a:endParaRPr lang="en-US" dirty="0">
              <a:effectLst/>
            </a:endParaRPr>
          </a:p>
          <a:p>
            <a:pPr eaLnBrk="1" hangingPunct="1"/>
            <a:r>
              <a:rPr lang="en-US" dirty="0" err="1">
                <a:effectLst/>
              </a:rPr>
              <a:t>Entwicklung</a:t>
            </a:r>
            <a:r>
              <a:rPr lang="en-US" dirty="0">
                <a:effectLst/>
              </a:rPr>
              <a:t> und </a:t>
            </a:r>
            <a:r>
              <a:rPr lang="en-US" dirty="0" err="1">
                <a:effectLst/>
              </a:rPr>
              <a:t>Verfeinerung</a:t>
            </a:r>
            <a:r>
              <a:rPr lang="en-US" dirty="0">
                <a:effectLst/>
              </a:rPr>
              <a:t> der </a:t>
            </a:r>
            <a:r>
              <a:rPr lang="en-US" dirty="0" err="1">
                <a:effectLst/>
              </a:rPr>
              <a:t>persönlichen</a:t>
            </a:r>
            <a:r>
              <a:rPr lang="en-US" dirty="0">
                <a:effectLst/>
              </a:rPr>
              <a:t> </a:t>
            </a:r>
            <a:r>
              <a:rPr lang="en-US" dirty="0" err="1">
                <a:effectLst/>
              </a:rPr>
              <a:t>Ethik</a:t>
            </a:r>
            <a:r>
              <a:rPr lang="en-US" dirty="0">
                <a:effectLst/>
              </a:rPr>
              <a:t> </a:t>
            </a:r>
          </a:p>
          <a:p>
            <a:pPr eaLnBrk="1" hangingPunct="1"/>
            <a:r>
              <a:rPr lang="en-US" dirty="0" err="1">
                <a:effectLst/>
              </a:rPr>
              <a:t>Beziehungsfähigkeit</a:t>
            </a:r>
            <a:r>
              <a:rPr lang="en-US" dirty="0">
                <a:effectLst/>
              </a:rPr>
              <a:t>, </a:t>
            </a:r>
            <a:r>
              <a:rPr lang="en-US" dirty="0" err="1">
                <a:effectLst/>
              </a:rPr>
              <a:t>Fähigkeit</a:t>
            </a:r>
            <a:r>
              <a:rPr lang="en-US" dirty="0">
                <a:effectLst/>
              </a:rPr>
              <a:t> </a:t>
            </a:r>
            <a:r>
              <a:rPr lang="en-US" dirty="0" err="1">
                <a:effectLst/>
              </a:rPr>
              <a:t>zur</a:t>
            </a:r>
            <a:r>
              <a:rPr lang="en-US" dirty="0">
                <a:effectLst/>
              </a:rPr>
              <a:t> </a:t>
            </a:r>
            <a:r>
              <a:rPr lang="en-US" dirty="0" err="1">
                <a:effectLst/>
              </a:rPr>
              <a:t>Intimität</a:t>
            </a:r>
            <a:endParaRPr lang="en-US" dirty="0">
              <a:effectLst/>
            </a:endParaRPr>
          </a:p>
          <a:p>
            <a:pPr eaLnBrk="1" hangingPunct="1"/>
            <a:r>
              <a:rPr lang="en-US" dirty="0" err="1">
                <a:effectLst/>
              </a:rPr>
              <a:t>Verfestigung</a:t>
            </a:r>
            <a:r>
              <a:rPr lang="en-US" dirty="0">
                <a:effectLst/>
              </a:rPr>
              <a:t> </a:t>
            </a:r>
            <a:r>
              <a:rPr lang="en-US" dirty="0" err="1">
                <a:effectLst/>
              </a:rPr>
              <a:t>einer</a:t>
            </a:r>
            <a:r>
              <a:rPr lang="en-US" dirty="0">
                <a:effectLst/>
              </a:rPr>
              <a:t> </a:t>
            </a:r>
            <a:r>
              <a:rPr lang="en-US" dirty="0" err="1">
                <a:effectLst/>
              </a:rPr>
              <a:t>persönlichen</a:t>
            </a:r>
            <a:r>
              <a:rPr lang="en-US" dirty="0">
                <a:effectLst/>
              </a:rPr>
              <a:t> </a:t>
            </a:r>
            <a:r>
              <a:rPr lang="en-US" dirty="0" err="1">
                <a:effectLst/>
              </a:rPr>
              <a:t>Realitätstheorie</a:t>
            </a:r>
            <a:endParaRPr lang="en-US" dirty="0">
              <a:effectLst/>
            </a:endParaRPr>
          </a:p>
        </p:txBody>
      </p:sp>
      <p:sp>
        <p:nvSpPr>
          <p:cNvPr id="2" name="Date Placeholder 1"/>
          <p:cNvSpPr>
            <a:spLocks noGrp="1"/>
          </p:cNvSpPr>
          <p:nvPr>
            <p:ph type="dt" sz="quarter" idx="10"/>
          </p:nvPr>
        </p:nvSpPr>
        <p:spPr>
          <a:xfrm>
            <a:off x="152400" y="6381750"/>
            <a:ext cx="2133600" cy="476250"/>
          </a:xfrm>
          <a:prstGeom prst="rect">
            <a:avLst/>
          </a:prstGeom>
        </p:spPr>
        <p:txBody>
          <a:bodyPr/>
          <a:lstStyle/>
          <a:p>
            <a:pPr>
              <a:defRPr/>
            </a:pPr>
            <a:endParaRPr lang="en-US" dirty="0"/>
          </a:p>
        </p:txBody>
      </p:sp>
      <p:sp>
        <p:nvSpPr>
          <p:cNvPr id="4" name="Slide Number Placeholder 3"/>
          <p:cNvSpPr>
            <a:spLocks noGrp="1"/>
          </p:cNvSpPr>
          <p:nvPr>
            <p:ph type="sldNum" sz="quarter" idx="12"/>
          </p:nvPr>
        </p:nvSpPr>
        <p:spPr>
          <a:xfrm>
            <a:off x="6705600" y="6381750"/>
            <a:ext cx="2133600" cy="476250"/>
          </a:xfrm>
          <a:prstGeom prst="rect">
            <a:avLst/>
          </a:prstGeom>
        </p:spPr>
        <p:txBody>
          <a:bodyPr/>
          <a:lstStyle/>
          <a:p>
            <a:pPr>
              <a:defRPr/>
            </a:pPr>
            <a:fld id="{521AA146-62E7-4A33-AC8A-387157057E2D}" type="slidenum">
              <a:rPr lang="en-US" smtClean="0"/>
              <a:pPr>
                <a:defRPr/>
              </a:pPr>
              <a:t>61</a:t>
            </a:fld>
            <a:endParaRPr lang="en-US" dirty="0"/>
          </a:p>
        </p:txBody>
      </p:sp>
    </p:spTree>
    <p:extLst>
      <p:ext uri="{BB962C8B-B14F-4D97-AF65-F5344CB8AC3E}">
        <p14:creationId xmlns:p14="http://schemas.microsoft.com/office/powerpoint/2010/main" val="192375956"/>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i="1" dirty="0" err="1"/>
              <a:t>Fortsetzung</a:t>
            </a:r>
            <a:r>
              <a:rPr lang="en-US" sz="3100" i="1" dirty="0"/>
              <a:t> der </a:t>
            </a:r>
            <a:r>
              <a:rPr lang="en-US" sz="3100" i="1" dirty="0" err="1"/>
              <a:t>Verarbeitung</a:t>
            </a:r>
            <a:r>
              <a:rPr lang="en-US" sz="3100" i="1" dirty="0"/>
              <a:t> von </a:t>
            </a:r>
            <a:r>
              <a:rPr lang="en-US" sz="3100" i="1" dirty="0" err="1"/>
              <a:t>Erinnerungen</a:t>
            </a:r>
            <a:r>
              <a:rPr lang="en-US" sz="3100" i="1" dirty="0"/>
              <a:t> </a:t>
            </a:r>
            <a:r>
              <a:rPr lang="en-US" sz="3100" i="1" dirty="0" err="1"/>
              <a:t>mit</a:t>
            </a:r>
            <a:r>
              <a:rPr lang="en-US" sz="3100" i="1" dirty="0"/>
              <a:t> EMDR </a:t>
            </a:r>
            <a:r>
              <a:rPr lang="en-US" sz="3100" i="1" dirty="0" err="1"/>
              <a:t>zwecks</a:t>
            </a:r>
            <a:r>
              <a:rPr lang="en-US" sz="3100" i="1" dirty="0"/>
              <a:t> </a:t>
            </a:r>
            <a:r>
              <a:rPr lang="en-US" sz="3100" i="1" dirty="0" err="1"/>
              <a:t>Realisation</a:t>
            </a:r>
            <a:endParaRPr lang="en-US" sz="3100" dirty="0"/>
          </a:p>
        </p:txBody>
      </p:sp>
      <p:sp>
        <p:nvSpPr>
          <p:cNvPr id="3" name="Content Placeholder 2"/>
          <p:cNvSpPr>
            <a:spLocks noGrp="1"/>
          </p:cNvSpPr>
          <p:nvPr>
            <p:ph sz="quarter" idx="1"/>
          </p:nvPr>
        </p:nvSpPr>
        <p:spPr/>
        <p:txBody>
          <a:bodyPr>
            <a:normAutofit/>
          </a:bodyPr>
          <a:lstStyle/>
          <a:p>
            <a:r>
              <a:rPr lang="en-US" dirty="0" err="1"/>
              <a:t>Damit</a:t>
            </a:r>
            <a:r>
              <a:rPr lang="en-US" dirty="0"/>
              <a:t> </a:t>
            </a:r>
            <a:r>
              <a:rPr lang="en-US" dirty="0" err="1"/>
              <a:t>eine</a:t>
            </a:r>
            <a:r>
              <a:rPr lang="en-US" dirty="0"/>
              <a:t> </a:t>
            </a:r>
            <a:r>
              <a:rPr lang="en-US" dirty="0" err="1"/>
              <a:t>Erinnerung</a:t>
            </a:r>
            <a:r>
              <a:rPr lang="en-US" dirty="0"/>
              <a:t> an </a:t>
            </a:r>
            <a:r>
              <a:rPr lang="en-US" dirty="0" err="1"/>
              <a:t>ein</a:t>
            </a:r>
            <a:r>
              <a:rPr lang="en-US" dirty="0"/>
              <a:t> Trauma </a:t>
            </a:r>
            <a:r>
              <a:rPr lang="en-US" dirty="0" err="1"/>
              <a:t>zu</a:t>
            </a:r>
            <a:r>
              <a:rPr lang="en-US" dirty="0"/>
              <a:t> </a:t>
            </a:r>
            <a:r>
              <a:rPr lang="en-US" dirty="0" err="1"/>
              <a:t>einer</a:t>
            </a:r>
            <a:r>
              <a:rPr lang="en-US" dirty="0"/>
              <a:t> </a:t>
            </a:r>
            <a:r>
              <a:rPr lang="en-US" dirty="0" err="1"/>
              <a:t>narrativen</a:t>
            </a:r>
            <a:r>
              <a:rPr lang="en-US" dirty="0"/>
              <a:t> </a:t>
            </a:r>
            <a:r>
              <a:rPr lang="en-US" dirty="0" err="1"/>
              <a:t>autobiographischen</a:t>
            </a:r>
            <a:r>
              <a:rPr lang="en-US" dirty="0"/>
              <a:t> </a:t>
            </a:r>
            <a:r>
              <a:rPr lang="en-US" dirty="0" err="1"/>
              <a:t>Erinnerung</a:t>
            </a:r>
            <a:r>
              <a:rPr lang="en-US" dirty="0"/>
              <a:t> </a:t>
            </a:r>
            <a:r>
              <a:rPr lang="en-US" dirty="0" err="1"/>
              <a:t>wird</a:t>
            </a:r>
            <a:r>
              <a:rPr lang="en-US" dirty="0"/>
              <a:t>, muss </a:t>
            </a:r>
            <a:r>
              <a:rPr lang="en-US" dirty="0" err="1"/>
              <a:t>sie</a:t>
            </a:r>
            <a:r>
              <a:rPr lang="en-US" dirty="0"/>
              <a:t> </a:t>
            </a:r>
            <a:r>
              <a:rPr lang="en-US" dirty="0" err="1"/>
              <a:t>bewusstseinsfähig</a:t>
            </a:r>
            <a:r>
              <a:rPr lang="en-US" dirty="0"/>
              <a:t> </a:t>
            </a:r>
            <a:r>
              <a:rPr lang="en-US" dirty="0" err="1"/>
              <a:t>werden</a:t>
            </a:r>
            <a:r>
              <a:rPr lang="en-US" dirty="0"/>
              <a:t>. </a:t>
            </a:r>
            <a:r>
              <a:rPr lang="en-US" dirty="0" err="1"/>
              <a:t>D.h</a:t>
            </a:r>
            <a:r>
              <a:rPr lang="en-US" dirty="0"/>
              <a:t>,. </a:t>
            </a:r>
            <a:r>
              <a:rPr lang="en-US" dirty="0" err="1"/>
              <a:t>dass</a:t>
            </a:r>
            <a:r>
              <a:rPr lang="en-US" dirty="0"/>
              <a:t> der </a:t>
            </a:r>
            <a:r>
              <a:rPr lang="en-US" dirty="0" err="1"/>
              <a:t>Behandler</a:t>
            </a:r>
            <a:r>
              <a:rPr lang="en-US" dirty="0"/>
              <a:t> </a:t>
            </a:r>
            <a:r>
              <a:rPr lang="en-US" dirty="0" err="1"/>
              <a:t>nach</a:t>
            </a:r>
            <a:r>
              <a:rPr lang="en-US" dirty="0"/>
              <a:t> der </a:t>
            </a:r>
            <a:r>
              <a:rPr lang="en-US" dirty="0" err="1"/>
              <a:t>Synthese</a:t>
            </a:r>
            <a:r>
              <a:rPr lang="en-US" dirty="0"/>
              <a:t> den Grad der </a:t>
            </a:r>
            <a:r>
              <a:rPr lang="en-US" dirty="0" err="1"/>
              <a:t>Realisation</a:t>
            </a:r>
            <a:r>
              <a:rPr lang="en-US" dirty="0"/>
              <a:t> </a:t>
            </a:r>
            <a:r>
              <a:rPr lang="en-US" dirty="0" err="1"/>
              <a:t>evaluieren</a:t>
            </a:r>
            <a:r>
              <a:rPr lang="en-US" dirty="0"/>
              <a:t> und </a:t>
            </a:r>
            <a:r>
              <a:rPr lang="en-US" dirty="0" err="1"/>
              <a:t>wenn</a:t>
            </a:r>
            <a:r>
              <a:rPr lang="en-US" dirty="0"/>
              <a:t> </a:t>
            </a:r>
            <a:r>
              <a:rPr lang="en-US" dirty="0" err="1"/>
              <a:t>erforderlich</a:t>
            </a:r>
            <a:r>
              <a:rPr lang="en-US" dirty="0"/>
              <a:t>, die </a:t>
            </a:r>
            <a:r>
              <a:rPr lang="en-US" dirty="0" err="1"/>
              <a:t>Behandlung</a:t>
            </a:r>
            <a:r>
              <a:rPr lang="en-US" dirty="0"/>
              <a:t> in </a:t>
            </a:r>
            <a:r>
              <a:rPr lang="en-US" dirty="0" err="1"/>
              <a:t>diese</a:t>
            </a:r>
            <a:r>
              <a:rPr lang="en-US" dirty="0"/>
              <a:t> </a:t>
            </a:r>
            <a:r>
              <a:rPr lang="en-US" dirty="0" err="1"/>
              <a:t>Richtung</a:t>
            </a:r>
            <a:r>
              <a:rPr lang="en-US" dirty="0"/>
              <a:t> </a:t>
            </a:r>
            <a:r>
              <a:rPr lang="en-US" dirty="0" err="1"/>
              <a:t>fortsetzen</a:t>
            </a:r>
            <a:r>
              <a:rPr lang="en-US" dirty="0"/>
              <a:t> </a:t>
            </a:r>
            <a:r>
              <a:rPr lang="en-US" dirty="0" err="1"/>
              <a:t>sollte</a:t>
            </a:r>
            <a:r>
              <a:rPr lang="en-US" dirty="0"/>
              <a:t>. </a:t>
            </a:r>
          </a:p>
          <a:p>
            <a:r>
              <a:rPr lang="en-US" dirty="0"/>
              <a:t>Der </a:t>
            </a:r>
            <a:r>
              <a:rPr lang="en-US" dirty="0" err="1"/>
              <a:t>Hauptgrund</a:t>
            </a:r>
            <a:r>
              <a:rPr lang="en-US" dirty="0"/>
              <a:t>, </a:t>
            </a:r>
            <a:r>
              <a:rPr lang="en-US" dirty="0" err="1"/>
              <a:t>warum</a:t>
            </a:r>
            <a:r>
              <a:rPr lang="en-US" dirty="0"/>
              <a:t> </a:t>
            </a:r>
            <a:r>
              <a:rPr lang="en-US" dirty="0" err="1"/>
              <a:t>bei</a:t>
            </a:r>
            <a:r>
              <a:rPr lang="en-US" dirty="0"/>
              <a:t> den </a:t>
            </a:r>
            <a:r>
              <a:rPr lang="en-US" dirty="0" err="1"/>
              <a:t>meisten</a:t>
            </a:r>
            <a:r>
              <a:rPr lang="en-US" dirty="0"/>
              <a:t> </a:t>
            </a:r>
            <a:r>
              <a:rPr lang="en-US" dirty="0" err="1"/>
              <a:t>Patienten</a:t>
            </a:r>
            <a:r>
              <a:rPr lang="en-US" dirty="0"/>
              <a:t> die </a:t>
            </a:r>
            <a:r>
              <a:rPr lang="en-US" dirty="0" err="1"/>
              <a:t>Erinnerung</a:t>
            </a:r>
            <a:r>
              <a:rPr lang="en-US" dirty="0"/>
              <a:t> an </a:t>
            </a:r>
            <a:r>
              <a:rPr lang="en-US" dirty="0" err="1"/>
              <a:t>ein</a:t>
            </a:r>
            <a:r>
              <a:rPr lang="en-US" dirty="0"/>
              <a:t> Trauma pathogen </a:t>
            </a:r>
            <a:r>
              <a:rPr lang="en-US" dirty="0" err="1"/>
              <a:t>gespeichert</a:t>
            </a:r>
            <a:r>
              <a:rPr lang="en-US" dirty="0"/>
              <a:t> </a:t>
            </a:r>
            <a:r>
              <a:rPr lang="en-US" dirty="0" err="1"/>
              <a:t>bleibt</a:t>
            </a:r>
            <a:r>
              <a:rPr lang="en-US" dirty="0"/>
              <a:t>, </a:t>
            </a:r>
            <a:r>
              <a:rPr lang="en-US" dirty="0" err="1"/>
              <a:t>ist</a:t>
            </a:r>
            <a:r>
              <a:rPr lang="en-US" dirty="0"/>
              <a:t> die </a:t>
            </a:r>
            <a:r>
              <a:rPr lang="en-US" dirty="0" err="1"/>
              <a:t>Phobie</a:t>
            </a:r>
            <a:r>
              <a:rPr lang="en-US" dirty="0"/>
              <a:t> </a:t>
            </a:r>
            <a:r>
              <a:rPr lang="en-US" dirty="0" err="1"/>
              <a:t>vor</a:t>
            </a:r>
            <a:r>
              <a:rPr lang="en-US" dirty="0"/>
              <a:t> der </a:t>
            </a:r>
            <a:r>
              <a:rPr lang="en-US" dirty="0" err="1"/>
              <a:t>Bewusstwerdung</a:t>
            </a:r>
            <a:r>
              <a:rPr lang="en-US" dirty="0"/>
              <a:t>.  </a:t>
            </a:r>
          </a:p>
        </p:txBody>
      </p:sp>
    </p:spTree>
    <p:extLst>
      <p:ext uri="{BB962C8B-B14F-4D97-AF65-F5344CB8AC3E}">
        <p14:creationId xmlns:p14="http://schemas.microsoft.com/office/powerpoint/2010/main" val="19993477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Realisation</a:t>
            </a:r>
            <a:r>
              <a:rPr lang="en-US" dirty="0"/>
              <a:t> und </a:t>
            </a:r>
            <a:r>
              <a:rPr lang="en-US" dirty="0" err="1"/>
              <a:t>Synthese</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err="1"/>
              <a:t>Schlussendlich</a:t>
            </a:r>
            <a:r>
              <a:rPr lang="en-US" dirty="0"/>
              <a:t> hat der Patient </a:t>
            </a:r>
            <a:r>
              <a:rPr lang="en-US" dirty="0" err="1"/>
              <a:t>als</a:t>
            </a:r>
            <a:r>
              <a:rPr lang="en-US" dirty="0"/>
              <a:t> </a:t>
            </a:r>
            <a:r>
              <a:rPr lang="en-US" dirty="0" err="1"/>
              <a:t>Gesamtpersönlichkeit</a:t>
            </a:r>
            <a:r>
              <a:rPr lang="en-US" dirty="0"/>
              <a:t> </a:t>
            </a:r>
            <a:r>
              <a:rPr lang="en-US" dirty="0" err="1"/>
              <a:t>realisiert</a:t>
            </a:r>
            <a:r>
              <a:rPr lang="en-US" dirty="0"/>
              <a:t>, </a:t>
            </a:r>
            <a:r>
              <a:rPr lang="en-US" dirty="0" err="1"/>
              <a:t>dass</a:t>
            </a:r>
            <a:r>
              <a:rPr lang="en-US" dirty="0"/>
              <a:t> das Trauma </a:t>
            </a:r>
            <a:r>
              <a:rPr lang="en-US" dirty="0" err="1"/>
              <a:t>geschehen</a:t>
            </a:r>
            <a:r>
              <a:rPr lang="en-US" dirty="0"/>
              <a:t> und </a:t>
            </a:r>
            <a:r>
              <a:rPr lang="en-US" dirty="0" err="1"/>
              <a:t>vorbei</a:t>
            </a:r>
            <a:r>
              <a:rPr lang="en-US" dirty="0"/>
              <a:t> </a:t>
            </a:r>
            <a:r>
              <a:rPr lang="en-US" dirty="0" err="1"/>
              <a:t>ist</a:t>
            </a:r>
            <a:r>
              <a:rPr lang="en-US" dirty="0"/>
              <a:t>, </a:t>
            </a:r>
            <a:r>
              <a:rPr lang="en-US" dirty="0" err="1"/>
              <a:t>sodass</a:t>
            </a:r>
            <a:r>
              <a:rPr lang="en-US" dirty="0"/>
              <a:t> </a:t>
            </a:r>
            <a:r>
              <a:rPr lang="en-US" dirty="0" err="1"/>
              <a:t>sich</a:t>
            </a:r>
            <a:r>
              <a:rPr lang="en-US" dirty="0"/>
              <a:t> die </a:t>
            </a:r>
            <a:r>
              <a:rPr lang="en-US" dirty="0" err="1"/>
              <a:t>Gegenwart</a:t>
            </a:r>
            <a:r>
              <a:rPr lang="en-US" dirty="0"/>
              <a:t> von der </a:t>
            </a:r>
            <a:r>
              <a:rPr lang="en-US" dirty="0" err="1"/>
              <a:t>Vergangenheit</a:t>
            </a:r>
            <a:r>
              <a:rPr lang="en-US" dirty="0"/>
              <a:t> </a:t>
            </a:r>
            <a:r>
              <a:rPr lang="en-US" dirty="0" err="1"/>
              <a:t>unterscheidet</a:t>
            </a:r>
            <a:r>
              <a:rPr lang="en-US" dirty="0"/>
              <a:t> und in </a:t>
            </a:r>
            <a:r>
              <a:rPr lang="en-US" dirty="0" err="1"/>
              <a:t>ihrer</a:t>
            </a:r>
            <a:r>
              <a:rPr lang="en-US" dirty="0"/>
              <a:t> Art </a:t>
            </a:r>
            <a:r>
              <a:rPr lang="en-US" dirty="0" err="1"/>
              <a:t>viel</a:t>
            </a:r>
            <a:r>
              <a:rPr lang="en-US" dirty="0"/>
              <a:t> </a:t>
            </a:r>
            <a:r>
              <a:rPr lang="en-US" dirty="0" err="1"/>
              <a:t>reeller</a:t>
            </a:r>
            <a:r>
              <a:rPr lang="en-US" dirty="0"/>
              <a:t> </a:t>
            </a:r>
            <a:r>
              <a:rPr lang="en-US" dirty="0" err="1"/>
              <a:t>erfahren</a:t>
            </a:r>
            <a:r>
              <a:rPr lang="en-US" dirty="0"/>
              <a:t> </a:t>
            </a:r>
            <a:r>
              <a:rPr lang="en-US" dirty="0" err="1"/>
              <a:t>wird</a:t>
            </a:r>
            <a:r>
              <a:rPr lang="en-US" dirty="0"/>
              <a:t> und </a:t>
            </a:r>
            <a:r>
              <a:rPr lang="en-US" dirty="0" err="1"/>
              <a:t>dass</a:t>
            </a:r>
            <a:r>
              <a:rPr lang="en-US" dirty="0"/>
              <a:t> das Trauma </a:t>
            </a:r>
            <a:r>
              <a:rPr lang="en-US" dirty="0" err="1"/>
              <a:t>Konsequenzen</a:t>
            </a:r>
            <a:r>
              <a:rPr lang="en-US" dirty="0"/>
              <a:t> </a:t>
            </a:r>
            <a:r>
              <a:rPr lang="en-US" dirty="0" err="1"/>
              <a:t>für’s</a:t>
            </a:r>
            <a:r>
              <a:rPr lang="en-US" dirty="0"/>
              <a:t> </a:t>
            </a:r>
            <a:r>
              <a:rPr lang="en-US" dirty="0" err="1"/>
              <a:t>eigene</a:t>
            </a:r>
            <a:r>
              <a:rPr lang="en-US" dirty="0"/>
              <a:t> </a:t>
            </a:r>
            <a:r>
              <a:rPr lang="en-US" dirty="0" err="1"/>
              <a:t>Leben</a:t>
            </a:r>
            <a:r>
              <a:rPr lang="en-US" dirty="0"/>
              <a:t> </a:t>
            </a:r>
            <a:r>
              <a:rPr lang="en-US" dirty="0" err="1"/>
              <a:t>hatte</a:t>
            </a:r>
            <a:r>
              <a:rPr lang="en-US" dirty="0"/>
              <a:t> und </a:t>
            </a:r>
            <a:r>
              <a:rPr lang="en-US" dirty="0" err="1"/>
              <a:t>möglicherweise</a:t>
            </a:r>
            <a:r>
              <a:rPr lang="en-US" dirty="0"/>
              <a:t> </a:t>
            </a:r>
            <a:r>
              <a:rPr lang="en-US" dirty="0" err="1"/>
              <a:t>immer</a:t>
            </a:r>
            <a:r>
              <a:rPr lang="en-US" dirty="0"/>
              <a:t> </a:t>
            </a:r>
            <a:r>
              <a:rPr lang="en-US" dirty="0" err="1"/>
              <a:t>noch</a:t>
            </a:r>
            <a:r>
              <a:rPr lang="en-US" dirty="0"/>
              <a:t> hat. </a:t>
            </a:r>
          </a:p>
          <a:p>
            <a:r>
              <a:rPr lang="en-US" dirty="0"/>
              <a:t>Das </a:t>
            </a:r>
            <a:r>
              <a:rPr lang="en-US" dirty="0" err="1"/>
              <a:t>Narrativ</a:t>
            </a:r>
            <a:r>
              <a:rPr lang="en-US" dirty="0"/>
              <a:t> </a:t>
            </a:r>
            <a:r>
              <a:rPr lang="en-US" dirty="0" err="1"/>
              <a:t>sollte</a:t>
            </a:r>
            <a:r>
              <a:rPr lang="en-US" dirty="0"/>
              <a:t> </a:t>
            </a:r>
            <a:r>
              <a:rPr lang="en-US" dirty="0" err="1"/>
              <a:t>noch</a:t>
            </a:r>
            <a:r>
              <a:rPr lang="en-US" dirty="0"/>
              <a:t> </a:t>
            </a:r>
            <a:r>
              <a:rPr lang="en-US" dirty="0" err="1"/>
              <a:t>weiter</a:t>
            </a:r>
            <a:r>
              <a:rPr lang="en-US" dirty="0"/>
              <a:t> </a:t>
            </a:r>
            <a:r>
              <a:rPr lang="en-US" dirty="0" err="1"/>
              <a:t>integriert</a:t>
            </a:r>
            <a:r>
              <a:rPr lang="en-US" dirty="0"/>
              <a:t> </a:t>
            </a:r>
            <a:r>
              <a:rPr lang="en-US" dirty="0" err="1"/>
              <a:t>werden</a:t>
            </a:r>
            <a:r>
              <a:rPr lang="en-US" dirty="0"/>
              <a:t> </a:t>
            </a:r>
            <a:r>
              <a:rPr lang="en-US" dirty="0" err="1"/>
              <a:t>bis</a:t>
            </a:r>
            <a:r>
              <a:rPr lang="en-US" dirty="0"/>
              <a:t> </a:t>
            </a:r>
            <a:r>
              <a:rPr lang="en-US" dirty="0" err="1"/>
              <a:t>alle</a:t>
            </a:r>
            <a:r>
              <a:rPr lang="en-US" dirty="0"/>
              <a:t> </a:t>
            </a:r>
            <a:r>
              <a:rPr lang="en-US" dirty="0" err="1"/>
              <a:t>Persönlichkeitsanteile</a:t>
            </a:r>
            <a:r>
              <a:rPr lang="en-US" dirty="0"/>
              <a:t> dieses </a:t>
            </a:r>
            <a:r>
              <a:rPr lang="en-US" dirty="0" err="1"/>
              <a:t>teilen</a:t>
            </a:r>
            <a:r>
              <a:rPr lang="en-US" dirty="0"/>
              <a:t>.</a:t>
            </a:r>
          </a:p>
          <a:p>
            <a:r>
              <a:rPr lang="en-US" dirty="0" err="1"/>
              <a:t>Erinnerungen</a:t>
            </a:r>
            <a:r>
              <a:rPr lang="en-US" dirty="0"/>
              <a:t> </a:t>
            </a:r>
            <a:r>
              <a:rPr lang="en-US" dirty="0" err="1"/>
              <a:t>können</a:t>
            </a:r>
            <a:r>
              <a:rPr lang="en-US" dirty="0"/>
              <a:t> </a:t>
            </a:r>
            <a:r>
              <a:rPr lang="en-US" dirty="0" err="1"/>
              <a:t>mit</a:t>
            </a:r>
            <a:r>
              <a:rPr lang="en-US" dirty="0"/>
              <a:t> EMDR </a:t>
            </a:r>
            <a:r>
              <a:rPr lang="en-US" dirty="0" err="1"/>
              <a:t>prozessiert</a:t>
            </a:r>
            <a:r>
              <a:rPr lang="en-US" dirty="0"/>
              <a:t> </a:t>
            </a:r>
            <a:r>
              <a:rPr lang="en-US" dirty="0" err="1"/>
              <a:t>werden</a:t>
            </a:r>
            <a:r>
              <a:rPr lang="en-US" dirty="0"/>
              <a:t> </a:t>
            </a:r>
            <a:r>
              <a:rPr lang="en-US" dirty="0" err="1"/>
              <a:t>zur</a:t>
            </a:r>
            <a:r>
              <a:rPr lang="en-US" dirty="0"/>
              <a:t> </a:t>
            </a:r>
            <a:r>
              <a:rPr lang="en-US" dirty="0" err="1"/>
              <a:t>vertieften</a:t>
            </a:r>
            <a:r>
              <a:rPr lang="en-US" dirty="0"/>
              <a:t> </a:t>
            </a:r>
            <a:r>
              <a:rPr lang="en-US" dirty="0" err="1"/>
              <a:t>Synthese</a:t>
            </a:r>
            <a:r>
              <a:rPr lang="en-US" dirty="0"/>
              <a:t> und </a:t>
            </a:r>
            <a:r>
              <a:rPr lang="en-US" dirty="0" err="1"/>
              <a:t>Realisation</a:t>
            </a:r>
            <a:r>
              <a:rPr lang="en-US" dirty="0"/>
              <a:t> </a:t>
            </a:r>
            <a:r>
              <a:rPr lang="en-US" dirty="0" err="1"/>
              <a:t>Bei</a:t>
            </a:r>
            <a:r>
              <a:rPr lang="en-US" dirty="0"/>
              <a:t> </a:t>
            </a:r>
            <a:r>
              <a:rPr lang="en-US" dirty="0" err="1"/>
              <a:t>jedem</a:t>
            </a:r>
            <a:r>
              <a:rPr lang="en-US" dirty="0"/>
              <a:t> </a:t>
            </a:r>
            <a:r>
              <a:rPr lang="en-US" dirty="0" err="1"/>
              <a:t>Prozessieren</a:t>
            </a:r>
            <a:r>
              <a:rPr lang="en-US" dirty="0"/>
              <a:t> </a:t>
            </a:r>
            <a:r>
              <a:rPr lang="en-US" dirty="0" err="1"/>
              <a:t>einer</a:t>
            </a:r>
            <a:r>
              <a:rPr lang="en-US" dirty="0"/>
              <a:t> </a:t>
            </a:r>
            <a:r>
              <a:rPr lang="en-US" dirty="0" err="1"/>
              <a:t>Erinnerung</a:t>
            </a:r>
            <a:r>
              <a:rPr lang="en-US" dirty="0"/>
              <a:t>, </a:t>
            </a:r>
            <a:r>
              <a:rPr lang="en-US" dirty="0" err="1"/>
              <a:t>können</a:t>
            </a:r>
            <a:r>
              <a:rPr lang="en-US" dirty="0"/>
              <a:t> </a:t>
            </a:r>
            <a:r>
              <a:rPr lang="en-US" dirty="0" err="1"/>
              <a:t>noch</a:t>
            </a:r>
            <a:r>
              <a:rPr lang="en-US" dirty="0"/>
              <a:t> </a:t>
            </a:r>
            <a:r>
              <a:rPr lang="en-US" dirty="0" err="1"/>
              <a:t>weitere</a:t>
            </a:r>
            <a:r>
              <a:rPr lang="en-US" dirty="0"/>
              <a:t>, </a:t>
            </a:r>
            <a:r>
              <a:rPr lang="en-US" dirty="0" err="1"/>
              <a:t>während</a:t>
            </a:r>
            <a:r>
              <a:rPr lang="en-US" dirty="0"/>
              <a:t> des </a:t>
            </a:r>
            <a:r>
              <a:rPr lang="en-US" dirty="0" err="1"/>
              <a:t>traumatischen</a:t>
            </a:r>
            <a:r>
              <a:rPr lang="en-US" dirty="0"/>
              <a:t> </a:t>
            </a:r>
            <a:r>
              <a:rPr lang="en-US" dirty="0" err="1"/>
              <a:t>Geschehens</a:t>
            </a:r>
            <a:r>
              <a:rPr lang="en-US" dirty="0"/>
              <a:t> </a:t>
            </a:r>
            <a:r>
              <a:rPr lang="en-US" dirty="0" err="1"/>
              <a:t>partizipierende</a:t>
            </a:r>
            <a:r>
              <a:rPr lang="en-US" dirty="0"/>
              <a:t> </a:t>
            </a:r>
            <a:r>
              <a:rPr lang="en-US" dirty="0" err="1"/>
              <a:t>Anteile</a:t>
            </a:r>
            <a:r>
              <a:rPr lang="en-US" dirty="0"/>
              <a:t> </a:t>
            </a:r>
            <a:r>
              <a:rPr lang="en-US" dirty="0" err="1"/>
              <a:t>involviert</a:t>
            </a:r>
            <a:r>
              <a:rPr lang="en-US" dirty="0"/>
              <a:t> </a:t>
            </a:r>
            <a:r>
              <a:rPr lang="en-US" dirty="0" err="1"/>
              <a:t>werden</a:t>
            </a:r>
            <a:r>
              <a:rPr lang="en-US" dirty="0"/>
              <a:t>, </a:t>
            </a:r>
            <a:r>
              <a:rPr lang="de-CH" dirty="0"/>
              <a:t>vorzugsweise in einer vereinbarten Reihenfolge, um tiefere Verständnis-Ebenen und eine </a:t>
            </a:r>
            <a:r>
              <a:rPr lang="de-CH" dirty="0" err="1"/>
              <a:t>fortgesschrittene</a:t>
            </a:r>
            <a:r>
              <a:rPr lang="de-CH" dirty="0"/>
              <a:t> Verwirklichung zu entwickeln.</a:t>
            </a:r>
            <a:endParaRPr lang="en-US" dirty="0"/>
          </a:p>
        </p:txBody>
      </p:sp>
      <p:sp>
        <p:nvSpPr>
          <p:cNvPr id="4" name="Rectangle 1"/>
          <p:cNvSpPr>
            <a:spLocks noChangeArrowheads="1"/>
          </p:cNvSpPr>
          <p:nvPr/>
        </p:nvSpPr>
        <p:spPr bwMode="auto">
          <a:xfrm>
            <a:off x="0" y="0"/>
            <a:ext cx="9144000" cy="457200"/>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a:ln>
                  <a:noFill/>
                </a:ln>
                <a:solidFill>
                  <a:srgbClr val="212121"/>
                </a:solidFill>
                <a:effectLst/>
                <a:latin typeface="inherit"/>
              </a:rPr>
              <a:t>vorzugsweise in einer vereinbarten Reihenfolge, und tiefere Ebenen der Bedeutung und Verwirklichung können sich entwickeln</a:t>
            </a:r>
            <a:r>
              <a:rPr kumimoji="0" lang="de-DE" altLang="de-DE" sz="800" b="0" i="0" u="none" strike="noStrike" cap="none" normalizeH="0" baseline="0">
                <a:ln>
                  <a:noFill/>
                </a:ln>
                <a:solidFill>
                  <a:schemeClr val="tx1"/>
                </a:solidFill>
                <a:effectLst/>
              </a:rPr>
              <a:t> </a:t>
            </a: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614970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Realisation</a:t>
            </a:r>
            <a:r>
              <a:rPr lang="en-US" dirty="0"/>
              <a:t> und </a:t>
            </a:r>
            <a:r>
              <a:rPr lang="en-US" dirty="0" err="1"/>
              <a:t>Synthese</a:t>
            </a:r>
            <a:endParaRPr lang="en-US" dirty="0"/>
          </a:p>
        </p:txBody>
      </p:sp>
      <p:sp>
        <p:nvSpPr>
          <p:cNvPr id="3" name="Content Placeholder 2"/>
          <p:cNvSpPr>
            <a:spLocks noGrp="1"/>
          </p:cNvSpPr>
          <p:nvPr>
            <p:ph sz="quarter" idx="1"/>
          </p:nvPr>
        </p:nvSpPr>
        <p:spPr/>
        <p:txBody>
          <a:bodyPr>
            <a:normAutofit/>
          </a:bodyPr>
          <a:lstStyle/>
          <a:p>
            <a:r>
              <a:rPr lang="nl-NL" dirty="0"/>
              <a:t>Die Behandlung von Menschen mit früher, schwergradiger Traumatisierung mit chronifizierter Traumafolgesymptomatik unterscheidet sich von der Behandlung eines Monotraumas vorallem darin, dass die belastenden Erinnerungen immer wieder  fokussiert werden müssen, um so sämtliche Assotiationskanäle durch zu prozessieren (inklusive aller </a:t>
            </a:r>
            <a:r>
              <a:rPr lang="nl-NL" dirty="0" err="1"/>
              <a:t>Ebenen</a:t>
            </a:r>
            <a:r>
              <a:rPr lang="nl-NL" dirty="0"/>
              <a:t> von Synthese und Realisation)</a:t>
            </a:r>
          </a:p>
          <a:p>
            <a:endParaRPr lang="en-US" dirty="0"/>
          </a:p>
        </p:txBody>
      </p:sp>
    </p:spTree>
    <p:extLst>
      <p:ext uri="{BB962C8B-B14F-4D97-AF65-F5344CB8AC3E}">
        <p14:creationId xmlns:p14="http://schemas.microsoft.com/office/powerpoint/2010/main" val="12425597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jdelijke aanduiding voor dianummer 5"/>
          <p:cNvSpPr txBox="1">
            <a:spLocks noGrp="1"/>
          </p:cNvSpPr>
          <p:nvPr/>
        </p:nvSpPr>
        <p:spPr bwMode="auto">
          <a:xfrm>
            <a:off x="6553200" y="6245225"/>
            <a:ext cx="2133600" cy="476250"/>
          </a:xfrm>
          <a:prstGeom prst="rect">
            <a:avLst/>
          </a:prstGeom>
          <a:noFill/>
          <a:ln>
            <a:miter lim="800000"/>
            <a:headEnd/>
            <a:tailEnd/>
          </a:ln>
        </p:spPr>
        <p:txBody>
          <a:bodyPr anchor="b"/>
          <a:lstStyle/>
          <a:p>
            <a:pPr algn="r" eaLnBrk="1" hangingPunct="1">
              <a:defRPr/>
            </a:pPr>
            <a:fld id="{6C1A919E-3BC0-48C9-9125-04254FF4EE47}" type="slidenum">
              <a:rPr lang="en-US" sz="1400">
                <a:effectLst>
                  <a:outerShdw blurRad="38100" dist="38100" dir="2700000" algn="tl">
                    <a:srgbClr val="000000"/>
                  </a:outerShdw>
                </a:effectLst>
                <a:latin typeface="Times New Roman" charset="0"/>
              </a:rPr>
              <a:pPr algn="r" eaLnBrk="1" hangingPunct="1">
                <a:defRPr/>
              </a:pPr>
              <a:t>65</a:t>
            </a:fld>
            <a:endParaRPr lang="en-US" sz="1400">
              <a:effectLst>
                <a:outerShdw blurRad="38100" dist="38100" dir="2700000" algn="tl">
                  <a:srgbClr val="000000"/>
                </a:outerShdw>
              </a:effectLst>
              <a:latin typeface="Times New Roman" charset="0"/>
            </a:endParaRPr>
          </a:p>
        </p:txBody>
      </p:sp>
      <p:sp>
        <p:nvSpPr>
          <p:cNvPr id="36867" name="Rectangle 2"/>
          <p:cNvSpPr>
            <a:spLocks noGrp="1" noChangeArrowheads="1"/>
          </p:cNvSpPr>
          <p:nvPr>
            <p:ph type="title" idx="4294967295"/>
          </p:nvPr>
        </p:nvSpPr>
        <p:spPr>
          <a:xfrm>
            <a:off x="0" y="228600"/>
            <a:ext cx="9144000"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p>
            <a:r>
              <a:rPr lang="en-US" sz="3200" dirty="0" err="1">
                <a:solidFill>
                  <a:srgbClr val="EAAD54"/>
                </a:solidFill>
                <a:effectLst/>
              </a:rPr>
              <a:t>Stufenweise</a:t>
            </a:r>
            <a:r>
              <a:rPr lang="en-US" sz="3200" dirty="0">
                <a:solidFill>
                  <a:srgbClr val="EAAD54"/>
                </a:solidFill>
                <a:effectLst/>
              </a:rPr>
              <a:t> </a:t>
            </a:r>
            <a:r>
              <a:rPr lang="en-US" sz="3200" dirty="0" err="1">
                <a:solidFill>
                  <a:srgbClr val="EAAD54"/>
                </a:solidFill>
                <a:effectLst/>
              </a:rPr>
              <a:t>Anzeichen</a:t>
            </a:r>
            <a:r>
              <a:rPr lang="en-US" sz="3200" dirty="0">
                <a:solidFill>
                  <a:srgbClr val="EAAD54"/>
                </a:solidFill>
                <a:effectLst/>
              </a:rPr>
              <a:t> der </a:t>
            </a:r>
            <a:r>
              <a:rPr lang="en-US" sz="3200" dirty="0" err="1">
                <a:solidFill>
                  <a:srgbClr val="EAAD54"/>
                </a:solidFill>
                <a:effectLst/>
              </a:rPr>
              <a:t>Personi-fikation</a:t>
            </a:r>
            <a:r>
              <a:rPr lang="en-US" sz="3200" dirty="0">
                <a:solidFill>
                  <a:srgbClr val="EAAD54"/>
                </a:solidFill>
                <a:effectLst/>
              </a:rPr>
              <a:t> und </a:t>
            </a:r>
            <a:r>
              <a:rPr lang="en-US" sz="3200" dirty="0" err="1">
                <a:solidFill>
                  <a:srgbClr val="EAAD54"/>
                </a:solidFill>
                <a:effectLst/>
              </a:rPr>
              <a:t>Praesentifikation</a:t>
            </a:r>
            <a:r>
              <a:rPr lang="en-US" sz="3200" dirty="0">
                <a:solidFill>
                  <a:srgbClr val="EAAD54"/>
                </a:solidFill>
                <a:effectLst/>
              </a:rPr>
              <a:t> (1)</a:t>
            </a:r>
          </a:p>
        </p:txBody>
      </p:sp>
      <p:sp>
        <p:nvSpPr>
          <p:cNvPr id="36868" name="Rectangle 3"/>
          <p:cNvSpPr>
            <a:spLocks noGrp="1" noChangeArrowheads="1"/>
          </p:cNvSpPr>
          <p:nvPr>
            <p:ph type="body" idx="4294967295"/>
          </p:nvPr>
        </p:nvSpPr>
        <p:spPr>
          <a:xfrm>
            <a:off x="457200" y="1676400"/>
            <a:ext cx="7543800" cy="4419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p>
            <a:pPr>
              <a:lnSpc>
                <a:spcPct val="90000"/>
              </a:lnSpc>
            </a:pPr>
            <a:r>
              <a:rPr lang="en-US" sz="2200" dirty="0" err="1">
                <a:effectLst/>
              </a:rPr>
              <a:t>Empathieentwicklung</a:t>
            </a:r>
            <a:r>
              <a:rPr lang="en-US" sz="2200" dirty="0">
                <a:effectLst/>
              </a:rPr>
              <a:t> </a:t>
            </a:r>
            <a:r>
              <a:rPr lang="en-US" sz="2200" dirty="0" err="1">
                <a:effectLst/>
              </a:rPr>
              <a:t>anstelle</a:t>
            </a:r>
            <a:r>
              <a:rPr lang="en-US" sz="2200" dirty="0">
                <a:effectLst/>
              </a:rPr>
              <a:t> von </a:t>
            </a:r>
            <a:r>
              <a:rPr lang="en-US" sz="2200" dirty="0" err="1">
                <a:effectLst/>
              </a:rPr>
              <a:t>phobischer</a:t>
            </a:r>
            <a:r>
              <a:rPr lang="en-US" sz="2200" dirty="0">
                <a:effectLst/>
              </a:rPr>
              <a:t> </a:t>
            </a:r>
            <a:r>
              <a:rPr lang="en-US" sz="2200" dirty="0" err="1">
                <a:effectLst/>
              </a:rPr>
              <a:t>Vermeidung</a:t>
            </a:r>
            <a:r>
              <a:rPr lang="en-US" sz="2200" dirty="0">
                <a:effectLst/>
              </a:rPr>
              <a:t>: “Das </a:t>
            </a:r>
            <a:r>
              <a:rPr lang="en-US" sz="2200" dirty="0" err="1">
                <a:effectLst/>
              </a:rPr>
              <a:t>kleinde</a:t>
            </a:r>
            <a:r>
              <a:rPr lang="en-US" sz="2200" dirty="0">
                <a:effectLst/>
              </a:rPr>
              <a:t> </a:t>
            </a:r>
            <a:r>
              <a:rPr lang="en-US" sz="2200" dirty="0" err="1">
                <a:effectLst/>
              </a:rPr>
              <a:t>Mädchen</a:t>
            </a:r>
            <a:r>
              <a:rPr lang="en-US" sz="2200" dirty="0">
                <a:effectLst/>
              </a:rPr>
              <a:t> tut </a:t>
            </a:r>
            <a:r>
              <a:rPr lang="en-US" sz="2200" dirty="0" err="1">
                <a:effectLst/>
              </a:rPr>
              <a:t>mir</a:t>
            </a:r>
            <a:r>
              <a:rPr lang="en-US" sz="2200" dirty="0">
                <a:effectLst/>
              </a:rPr>
              <a:t> </a:t>
            </a:r>
            <a:r>
              <a:rPr lang="en-US" sz="2200" dirty="0" err="1">
                <a:effectLst/>
              </a:rPr>
              <a:t>leid</a:t>
            </a:r>
            <a:r>
              <a:rPr lang="en-US" sz="2200" dirty="0">
                <a:effectLst/>
              </a:rPr>
              <a:t>.”</a:t>
            </a:r>
          </a:p>
          <a:p>
            <a:pPr>
              <a:lnSpc>
                <a:spcPct val="90000"/>
              </a:lnSpc>
            </a:pPr>
            <a:r>
              <a:rPr lang="en-US" sz="2200" dirty="0" err="1">
                <a:effectLst/>
              </a:rPr>
              <a:t>Innere</a:t>
            </a:r>
            <a:r>
              <a:rPr lang="en-US" sz="2200" dirty="0">
                <a:effectLst/>
              </a:rPr>
              <a:t> </a:t>
            </a:r>
            <a:r>
              <a:rPr lang="en-US" sz="2200" dirty="0" err="1">
                <a:effectLst/>
              </a:rPr>
              <a:t>Handlungen</a:t>
            </a:r>
            <a:r>
              <a:rPr lang="en-US" sz="2200" dirty="0">
                <a:effectLst/>
              </a:rPr>
              <a:t> der “</a:t>
            </a:r>
            <a:r>
              <a:rPr lang="en-US" sz="2200" dirty="0" err="1">
                <a:effectLst/>
              </a:rPr>
              <a:t>Verbundenheit</a:t>
            </a:r>
            <a:r>
              <a:rPr lang="en-US" sz="2200" dirty="0">
                <a:effectLst/>
              </a:rPr>
              <a:t>” </a:t>
            </a:r>
            <a:r>
              <a:rPr lang="en-US" sz="2200" dirty="0" err="1">
                <a:effectLst/>
              </a:rPr>
              <a:t>entwickeln</a:t>
            </a:r>
            <a:r>
              <a:rPr lang="en-US" sz="2200" dirty="0">
                <a:effectLst/>
              </a:rPr>
              <a:t>, was die </a:t>
            </a:r>
            <a:r>
              <a:rPr lang="en-US" sz="2200" dirty="0" err="1">
                <a:effectLst/>
              </a:rPr>
              <a:t>stufenweise</a:t>
            </a:r>
            <a:r>
              <a:rPr lang="en-US" sz="2200" dirty="0">
                <a:effectLst/>
              </a:rPr>
              <a:t> Integration </a:t>
            </a:r>
            <a:r>
              <a:rPr lang="en-US" sz="2200" dirty="0" err="1">
                <a:effectLst/>
              </a:rPr>
              <a:t>impliziert</a:t>
            </a:r>
            <a:r>
              <a:rPr lang="en-US" sz="2200" dirty="0">
                <a:effectLst/>
              </a:rPr>
              <a:t>: “</a:t>
            </a:r>
            <a:r>
              <a:rPr lang="en-US" sz="2200" dirty="0" err="1">
                <a:effectLst/>
              </a:rPr>
              <a:t>Ich</a:t>
            </a:r>
            <a:r>
              <a:rPr lang="en-US" sz="2200" dirty="0">
                <a:effectLst/>
              </a:rPr>
              <a:t> </a:t>
            </a:r>
            <a:r>
              <a:rPr lang="en-US" sz="2200" dirty="0" err="1">
                <a:effectLst/>
              </a:rPr>
              <a:t>stelle</a:t>
            </a:r>
            <a:r>
              <a:rPr lang="en-US" sz="2200" dirty="0">
                <a:effectLst/>
              </a:rPr>
              <a:t> </a:t>
            </a:r>
            <a:r>
              <a:rPr lang="en-US" sz="2200" dirty="0" err="1">
                <a:effectLst/>
              </a:rPr>
              <a:t>mir</a:t>
            </a:r>
            <a:r>
              <a:rPr lang="en-US" sz="2200" dirty="0">
                <a:effectLst/>
              </a:rPr>
              <a:t> </a:t>
            </a:r>
            <a:r>
              <a:rPr lang="en-US" sz="2200" dirty="0" err="1">
                <a:effectLst/>
              </a:rPr>
              <a:t>vor</a:t>
            </a:r>
            <a:r>
              <a:rPr lang="en-US" sz="2200" dirty="0">
                <a:effectLst/>
              </a:rPr>
              <a:t>, </a:t>
            </a:r>
            <a:r>
              <a:rPr lang="en-US" sz="2200" dirty="0" err="1">
                <a:effectLst/>
              </a:rPr>
              <a:t>sie</a:t>
            </a:r>
            <a:r>
              <a:rPr lang="en-US" sz="2200" dirty="0">
                <a:effectLst/>
              </a:rPr>
              <a:t> </a:t>
            </a:r>
            <a:r>
              <a:rPr lang="en-US" sz="2200" dirty="0" err="1">
                <a:effectLst/>
              </a:rPr>
              <a:t>zu</a:t>
            </a:r>
            <a:r>
              <a:rPr lang="en-US" sz="2200" dirty="0">
                <a:effectLst/>
              </a:rPr>
              <a:t> </a:t>
            </a:r>
            <a:r>
              <a:rPr lang="en-US" sz="2200" dirty="0" err="1">
                <a:effectLst/>
              </a:rPr>
              <a:t>halten</a:t>
            </a:r>
            <a:r>
              <a:rPr lang="en-US" sz="2200" dirty="0">
                <a:effectLst/>
              </a:rPr>
              <a:t> und </a:t>
            </a:r>
            <a:r>
              <a:rPr lang="en-US" sz="2200" dirty="0" err="1">
                <a:effectLst/>
              </a:rPr>
              <a:t>zu</a:t>
            </a:r>
            <a:r>
              <a:rPr lang="en-US" sz="2200" dirty="0">
                <a:effectLst/>
              </a:rPr>
              <a:t> </a:t>
            </a:r>
            <a:r>
              <a:rPr lang="en-US" sz="2200" dirty="0" err="1">
                <a:effectLst/>
              </a:rPr>
              <a:t>trösten</a:t>
            </a:r>
            <a:r>
              <a:rPr lang="en-US" sz="2200" dirty="0">
                <a:effectLst/>
              </a:rPr>
              <a:t>; </a:t>
            </a:r>
            <a:r>
              <a:rPr lang="en-US" sz="2200" dirty="0" err="1">
                <a:effectLst/>
              </a:rPr>
              <a:t>Ich</a:t>
            </a:r>
            <a:r>
              <a:rPr lang="en-US" sz="2200" dirty="0">
                <a:effectLst/>
              </a:rPr>
              <a:t> bin </a:t>
            </a:r>
            <a:r>
              <a:rPr lang="en-US" sz="2200" dirty="0" err="1">
                <a:effectLst/>
              </a:rPr>
              <a:t>erwachsen</a:t>
            </a:r>
            <a:r>
              <a:rPr lang="en-US" sz="2200" dirty="0">
                <a:effectLst/>
              </a:rPr>
              <a:t> und </a:t>
            </a:r>
            <a:r>
              <a:rPr lang="en-US" sz="2200" dirty="0" err="1">
                <a:effectLst/>
              </a:rPr>
              <a:t>kann</a:t>
            </a:r>
            <a:r>
              <a:rPr lang="en-US" sz="2200" dirty="0">
                <a:effectLst/>
              </a:rPr>
              <a:t> </a:t>
            </a:r>
            <a:r>
              <a:rPr lang="en-US" sz="2200" dirty="0" err="1">
                <a:effectLst/>
              </a:rPr>
              <a:t>für</a:t>
            </a:r>
            <a:r>
              <a:rPr lang="en-US" sz="2200" dirty="0">
                <a:effectLst/>
              </a:rPr>
              <a:t> </a:t>
            </a:r>
            <a:r>
              <a:rPr lang="en-US" sz="2200" dirty="0" err="1">
                <a:effectLst/>
              </a:rPr>
              <a:t>sie</a:t>
            </a:r>
            <a:r>
              <a:rPr lang="en-US" sz="2200" dirty="0">
                <a:effectLst/>
              </a:rPr>
              <a:t> </a:t>
            </a:r>
            <a:r>
              <a:rPr lang="en-US" sz="2200" dirty="0" err="1">
                <a:effectLst/>
              </a:rPr>
              <a:t>sorgen</a:t>
            </a:r>
            <a:r>
              <a:rPr lang="en-US" sz="2200" dirty="0">
                <a:effectLst/>
              </a:rPr>
              <a:t>.” “</a:t>
            </a:r>
            <a:r>
              <a:rPr lang="en-US" sz="2200" dirty="0" err="1">
                <a:effectLst/>
              </a:rPr>
              <a:t>Ich</a:t>
            </a:r>
            <a:r>
              <a:rPr lang="en-US" sz="2200" dirty="0">
                <a:effectLst/>
              </a:rPr>
              <a:t> </a:t>
            </a:r>
            <a:r>
              <a:rPr lang="en-US" sz="2200" dirty="0" err="1">
                <a:effectLst/>
              </a:rPr>
              <a:t>möchte</a:t>
            </a:r>
            <a:r>
              <a:rPr lang="en-US" sz="2200" dirty="0">
                <a:effectLst/>
              </a:rPr>
              <a:t> </a:t>
            </a:r>
            <a:r>
              <a:rPr lang="en-US" sz="2200" dirty="0" err="1">
                <a:effectLst/>
              </a:rPr>
              <a:t>ihr</a:t>
            </a:r>
            <a:r>
              <a:rPr lang="en-US" sz="2200" dirty="0">
                <a:effectLst/>
              </a:rPr>
              <a:t> </a:t>
            </a:r>
            <a:r>
              <a:rPr lang="en-US" sz="2200" dirty="0" err="1">
                <a:effectLst/>
              </a:rPr>
              <a:t>gerne</a:t>
            </a:r>
            <a:r>
              <a:rPr lang="en-US" sz="2200" dirty="0">
                <a:effectLst/>
              </a:rPr>
              <a:t> </a:t>
            </a:r>
            <a:r>
              <a:rPr lang="en-US" sz="2200" dirty="0" err="1">
                <a:effectLst/>
              </a:rPr>
              <a:t>ein</a:t>
            </a:r>
            <a:r>
              <a:rPr lang="en-US" sz="2200" dirty="0">
                <a:effectLst/>
              </a:rPr>
              <a:t> </a:t>
            </a:r>
            <a:r>
              <a:rPr lang="en-US" sz="2200" dirty="0" err="1">
                <a:effectLst/>
              </a:rPr>
              <a:t>sicheres</a:t>
            </a:r>
            <a:r>
              <a:rPr lang="en-US" sz="2200" dirty="0">
                <a:effectLst/>
              </a:rPr>
              <a:t> und </a:t>
            </a:r>
            <a:r>
              <a:rPr lang="en-US" sz="2200" dirty="0" err="1"/>
              <a:t>angenehmes</a:t>
            </a:r>
            <a:r>
              <a:rPr lang="en-US" sz="2200" dirty="0"/>
              <a:t> </a:t>
            </a:r>
            <a:r>
              <a:rPr lang="en-US" sz="2200" dirty="0" err="1"/>
              <a:t>Zuhause</a:t>
            </a:r>
            <a:r>
              <a:rPr lang="en-US" sz="2200" dirty="0"/>
              <a:t> </a:t>
            </a:r>
            <a:r>
              <a:rPr lang="en-US" sz="2200" dirty="0" err="1"/>
              <a:t>bieten</a:t>
            </a:r>
            <a:r>
              <a:rPr lang="en-US" sz="2200" dirty="0">
                <a:effectLst/>
              </a:rPr>
              <a:t>, </a:t>
            </a:r>
            <a:r>
              <a:rPr lang="en-US" sz="2200" dirty="0" err="1">
                <a:effectLst/>
              </a:rPr>
              <a:t>mit</a:t>
            </a:r>
            <a:r>
              <a:rPr lang="en-US" sz="2200" dirty="0">
                <a:effectLst/>
              </a:rPr>
              <a:t> </a:t>
            </a:r>
            <a:r>
              <a:rPr lang="en-US" sz="2200" dirty="0" err="1">
                <a:effectLst/>
              </a:rPr>
              <a:t>gesunder</a:t>
            </a:r>
            <a:r>
              <a:rPr lang="en-US" sz="2200" dirty="0">
                <a:effectLst/>
              </a:rPr>
              <a:t> </a:t>
            </a:r>
            <a:r>
              <a:rPr lang="en-US" sz="2200" dirty="0" err="1">
                <a:effectLst/>
              </a:rPr>
              <a:t>Nahrung</a:t>
            </a:r>
            <a:r>
              <a:rPr lang="en-US" sz="2200" dirty="0">
                <a:effectLst/>
              </a:rPr>
              <a:t> und </a:t>
            </a:r>
            <a:r>
              <a:rPr lang="en-US" sz="2200" dirty="0" err="1">
                <a:effectLst/>
              </a:rPr>
              <a:t>oknstruktiven</a:t>
            </a:r>
            <a:r>
              <a:rPr lang="en-US" sz="2200" dirty="0">
                <a:effectLst/>
              </a:rPr>
              <a:t> </a:t>
            </a:r>
            <a:r>
              <a:rPr lang="en-US" sz="2200" dirty="0" err="1">
                <a:effectLst/>
              </a:rPr>
              <a:t>Aktivitäten</a:t>
            </a:r>
            <a:r>
              <a:rPr lang="en-US" sz="2200" dirty="0">
                <a:effectLst/>
              </a:rPr>
              <a:t>.”</a:t>
            </a:r>
          </a:p>
          <a:p>
            <a:pPr>
              <a:lnSpc>
                <a:spcPct val="90000"/>
              </a:lnSpc>
            </a:pPr>
            <a:r>
              <a:rPr lang="en-US" sz="2200" dirty="0">
                <a:effectLst/>
              </a:rPr>
              <a:t>Das </a:t>
            </a:r>
            <a:r>
              <a:rPr lang="en-US" sz="2200" dirty="0" err="1">
                <a:effectLst/>
              </a:rPr>
              <a:t>Geschehene</a:t>
            </a:r>
            <a:r>
              <a:rPr lang="en-US" sz="2200" dirty="0">
                <a:effectLst/>
              </a:rPr>
              <a:t> </a:t>
            </a:r>
            <a:r>
              <a:rPr lang="en-US" sz="2200" dirty="0" err="1">
                <a:effectLst/>
              </a:rPr>
              <a:t>validieren</a:t>
            </a:r>
            <a:r>
              <a:rPr lang="en-US" sz="2200" dirty="0">
                <a:effectLst/>
              </a:rPr>
              <a:t>: “</a:t>
            </a:r>
            <a:r>
              <a:rPr lang="en-US" sz="2200" dirty="0" err="1">
                <a:effectLst/>
              </a:rPr>
              <a:t>Ich</a:t>
            </a:r>
            <a:r>
              <a:rPr lang="en-US" sz="2200" dirty="0">
                <a:effectLst/>
              </a:rPr>
              <a:t> </a:t>
            </a:r>
            <a:r>
              <a:rPr lang="en-US" sz="2200" dirty="0" err="1">
                <a:effectLst/>
              </a:rPr>
              <a:t>verstehe</a:t>
            </a:r>
            <a:r>
              <a:rPr lang="en-US" sz="2200" dirty="0">
                <a:effectLst/>
              </a:rPr>
              <a:t> </a:t>
            </a:r>
            <a:r>
              <a:rPr lang="en-US" sz="2200" dirty="0" err="1">
                <a:effectLst/>
              </a:rPr>
              <a:t>jetzt</a:t>
            </a:r>
            <a:r>
              <a:rPr lang="en-US" sz="2200" dirty="0">
                <a:effectLst/>
              </a:rPr>
              <a:t> und </a:t>
            </a:r>
            <a:r>
              <a:rPr lang="en-US" sz="2200" dirty="0" err="1">
                <a:effectLst/>
              </a:rPr>
              <a:t>weiss</a:t>
            </a:r>
            <a:r>
              <a:rPr lang="en-US" sz="2200" dirty="0">
                <a:effectLst/>
              </a:rPr>
              <a:t>, was </a:t>
            </a:r>
            <a:r>
              <a:rPr lang="en-US" sz="2200" dirty="0" err="1">
                <a:effectLst/>
              </a:rPr>
              <a:t>ihr</a:t>
            </a:r>
            <a:r>
              <a:rPr lang="en-US" sz="2200" dirty="0">
                <a:effectLst/>
              </a:rPr>
              <a:t> </a:t>
            </a:r>
            <a:r>
              <a:rPr lang="en-US" sz="2200" dirty="0" err="1">
                <a:effectLst/>
              </a:rPr>
              <a:t>passiert</a:t>
            </a:r>
            <a:r>
              <a:rPr lang="en-US" sz="2200" dirty="0">
                <a:effectLst/>
              </a:rPr>
              <a:t> </a:t>
            </a:r>
            <a:r>
              <a:rPr lang="en-US" sz="2200" dirty="0" err="1">
                <a:effectLst/>
              </a:rPr>
              <a:t>ist</a:t>
            </a:r>
            <a:r>
              <a:rPr lang="en-US" sz="2200" dirty="0">
                <a:effectLst/>
              </a:rPr>
              <a:t>.”</a:t>
            </a:r>
          </a:p>
          <a:p>
            <a:pPr>
              <a:lnSpc>
                <a:spcPct val="90000"/>
              </a:lnSpc>
            </a:pPr>
            <a:r>
              <a:rPr lang="en-US" sz="2200" dirty="0">
                <a:effectLst/>
              </a:rPr>
              <a:t>Die </a:t>
            </a:r>
            <a:r>
              <a:rPr lang="en-US" sz="2200" dirty="0" err="1">
                <a:effectLst/>
              </a:rPr>
              <a:t>Geschehnisse</a:t>
            </a:r>
            <a:r>
              <a:rPr lang="en-US" sz="2200" dirty="0">
                <a:effectLst/>
              </a:rPr>
              <a:t> in die </a:t>
            </a:r>
            <a:r>
              <a:rPr lang="en-US" sz="2200" dirty="0" err="1">
                <a:effectLst/>
              </a:rPr>
              <a:t>Vergangenheit</a:t>
            </a:r>
            <a:r>
              <a:rPr lang="en-US" sz="2200" dirty="0">
                <a:effectLst/>
              </a:rPr>
              <a:t> </a:t>
            </a:r>
            <a:r>
              <a:rPr lang="en-US" sz="2200" dirty="0" err="1">
                <a:effectLst/>
              </a:rPr>
              <a:t>verorten</a:t>
            </a:r>
            <a:r>
              <a:rPr lang="en-US" sz="2200" dirty="0">
                <a:effectLst/>
              </a:rPr>
              <a:t>: “</a:t>
            </a:r>
            <a:r>
              <a:rPr lang="en-US" sz="2200" dirty="0" err="1">
                <a:effectLst/>
              </a:rPr>
              <a:t>Es</a:t>
            </a:r>
            <a:r>
              <a:rPr lang="en-US" sz="2200" dirty="0">
                <a:effectLst/>
              </a:rPr>
              <a:t> </a:t>
            </a:r>
            <a:r>
              <a:rPr lang="en-US" sz="2200" dirty="0" err="1">
                <a:effectLst/>
              </a:rPr>
              <a:t>ist</a:t>
            </a:r>
            <a:r>
              <a:rPr lang="en-US" sz="2200" dirty="0">
                <a:effectLst/>
              </a:rPr>
              <a:t> </a:t>
            </a:r>
            <a:r>
              <a:rPr lang="en-US" sz="2200" dirty="0" err="1">
                <a:effectLst/>
              </a:rPr>
              <a:t>vorbei</a:t>
            </a:r>
            <a:r>
              <a:rPr lang="en-US" sz="2200" dirty="0">
                <a:effectLst/>
              </a:rPr>
              <a:t> und </a:t>
            </a:r>
            <a:r>
              <a:rPr lang="en-US" sz="2200" dirty="0" err="1">
                <a:effectLst/>
              </a:rPr>
              <a:t>wird</a:t>
            </a:r>
            <a:r>
              <a:rPr lang="en-US" sz="2200" dirty="0">
                <a:effectLst/>
              </a:rPr>
              <a:t> </a:t>
            </a:r>
            <a:r>
              <a:rPr lang="en-US" sz="2200" dirty="0" err="1">
                <a:effectLst/>
              </a:rPr>
              <a:t>nicht</a:t>
            </a:r>
            <a:r>
              <a:rPr lang="en-US" sz="2200" dirty="0">
                <a:effectLst/>
              </a:rPr>
              <a:t> </a:t>
            </a:r>
            <a:r>
              <a:rPr lang="en-US" sz="2200" dirty="0" err="1">
                <a:effectLst/>
              </a:rPr>
              <a:t>wieder</a:t>
            </a:r>
            <a:r>
              <a:rPr lang="en-US" sz="2200" dirty="0">
                <a:effectLst/>
              </a:rPr>
              <a:t> </a:t>
            </a:r>
            <a:r>
              <a:rPr lang="en-US" sz="2200" dirty="0" err="1">
                <a:effectLst/>
              </a:rPr>
              <a:t>passieren</a:t>
            </a:r>
            <a:r>
              <a:rPr lang="en-US" sz="2200" dirty="0">
                <a:effectLst/>
              </a:rPr>
              <a:t>.”</a:t>
            </a:r>
          </a:p>
          <a:p>
            <a:pPr>
              <a:lnSpc>
                <a:spcPct val="90000"/>
              </a:lnSpc>
            </a:pPr>
            <a:r>
              <a:rPr lang="en-US" sz="2200" dirty="0" err="1">
                <a:effectLst/>
              </a:rPr>
              <a:t>Veränderung</a:t>
            </a:r>
            <a:r>
              <a:rPr lang="en-US" sz="2200" dirty="0">
                <a:effectLst/>
              </a:rPr>
              <a:t> von </a:t>
            </a:r>
            <a:r>
              <a:rPr lang="en-US" sz="2200" dirty="0" err="1">
                <a:effectLst/>
              </a:rPr>
              <a:t>Hauptüberzeugungen</a:t>
            </a:r>
            <a:r>
              <a:rPr lang="en-US" sz="2200" dirty="0">
                <a:effectLst/>
              </a:rPr>
              <a:t>: “</a:t>
            </a:r>
            <a:r>
              <a:rPr lang="en-US" sz="2200" dirty="0" err="1">
                <a:effectLst/>
              </a:rPr>
              <a:t>Es</a:t>
            </a:r>
            <a:r>
              <a:rPr lang="en-US" sz="2200" dirty="0">
                <a:effectLst/>
              </a:rPr>
              <a:t> war </a:t>
            </a:r>
            <a:r>
              <a:rPr lang="en-US" sz="2200" dirty="0" err="1">
                <a:effectLst/>
              </a:rPr>
              <a:t>nicht</a:t>
            </a:r>
            <a:r>
              <a:rPr lang="en-US" sz="2200" dirty="0">
                <a:effectLst/>
              </a:rPr>
              <a:t> </a:t>
            </a:r>
            <a:r>
              <a:rPr lang="en-US" sz="2200" dirty="0" err="1">
                <a:effectLst/>
              </a:rPr>
              <a:t>ihr</a:t>
            </a:r>
            <a:r>
              <a:rPr lang="en-US" sz="2200" dirty="0" err="1"/>
              <a:t>e</a:t>
            </a:r>
            <a:r>
              <a:rPr lang="en-US" sz="2200" dirty="0"/>
              <a:t> </a:t>
            </a:r>
            <a:r>
              <a:rPr lang="en-US" sz="2200" dirty="0" err="1"/>
              <a:t>Schuld</a:t>
            </a:r>
            <a:r>
              <a:rPr lang="en-US" sz="2200" dirty="0">
                <a:effectLst/>
              </a:rPr>
              <a:t>; </a:t>
            </a:r>
            <a:r>
              <a:rPr lang="en-US" sz="2200" dirty="0" err="1">
                <a:effectLst/>
              </a:rPr>
              <a:t>sie</a:t>
            </a:r>
            <a:r>
              <a:rPr lang="en-US" sz="2200" dirty="0">
                <a:effectLst/>
              </a:rPr>
              <a:t> hat </a:t>
            </a:r>
            <a:r>
              <a:rPr lang="en-US" sz="2200" dirty="0"/>
              <a:t>das </a:t>
            </a:r>
            <a:r>
              <a:rPr lang="en-US" sz="2200" dirty="0" err="1"/>
              <a:t>Bestmögliche</a:t>
            </a:r>
            <a:r>
              <a:rPr lang="en-US" sz="2200" dirty="0"/>
              <a:t> </a:t>
            </a:r>
            <a:r>
              <a:rPr lang="en-US" sz="2200" dirty="0" err="1"/>
              <a:t>getan</a:t>
            </a:r>
            <a:r>
              <a:rPr lang="en-US" sz="2200" dirty="0">
                <a:effectLst/>
              </a:rPr>
              <a:t>; </a:t>
            </a:r>
            <a:r>
              <a:rPr lang="en-US" sz="2200" dirty="0" err="1">
                <a:effectLst/>
              </a:rPr>
              <a:t>sie</a:t>
            </a:r>
            <a:r>
              <a:rPr lang="en-US" sz="2200" dirty="0">
                <a:effectLst/>
              </a:rPr>
              <a:t> war </a:t>
            </a:r>
            <a:r>
              <a:rPr lang="en-US" sz="2200" dirty="0" err="1">
                <a:effectLst/>
              </a:rPr>
              <a:t>noch</a:t>
            </a:r>
            <a:r>
              <a:rPr lang="en-US" sz="2200" dirty="0">
                <a:effectLst/>
              </a:rPr>
              <a:t> </a:t>
            </a:r>
            <a:r>
              <a:rPr lang="en-US" sz="2200" dirty="0" err="1">
                <a:effectLst/>
              </a:rPr>
              <a:t>ein</a:t>
            </a:r>
            <a:r>
              <a:rPr lang="en-US" sz="2200" dirty="0">
                <a:effectLst/>
              </a:rPr>
              <a:t> Kind.”</a:t>
            </a:r>
          </a:p>
          <a:p>
            <a:pPr>
              <a:lnSpc>
                <a:spcPct val="90000"/>
              </a:lnSpc>
            </a:pPr>
            <a:endParaRPr lang="en-US" sz="2400" dirty="0">
              <a:effectLst/>
            </a:endParaRPr>
          </a:p>
        </p:txBody>
      </p:sp>
      <p:sp>
        <p:nvSpPr>
          <p:cNvPr id="2" name="Date Placeholder 1"/>
          <p:cNvSpPr>
            <a:spLocks noGrp="1"/>
          </p:cNvSpPr>
          <p:nvPr>
            <p:ph type="dt" sz="quarter" idx="10"/>
          </p:nvPr>
        </p:nvSpPr>
        <p:spPr/>
        <p:txBody>
          <a:bodyPr/>
          <a:lstStyle/>
          <a:p>
            <a:pPr>
              <a:defRPr/>
            </a:pPr>
            <a:r>
              <a:rPr lang="nl-NL"/>
              <a:t>5 &amp; 6 juni 2015</a:t>
            </a:r>
            <a:endParaRPr lang="en-US"/>
          </a:p>
        </p:txBody>
      </p:sp>
      <p:sp>
        <p:nvSpPr>
          <p:cNvPr id="3" name="Footer Placeholder 2"/>
          <p:cNvSpPr>
            <a:spLocks noGrp="1"/>
          </p:cNvSpPr>
          <p:nvPr>
            <p:ph type="ftr" sz="quarter" idx="11"/>
          </p:nvPr>
        </p:nvSpPr>
        <p:spPr/>
        <p:txBody>
          <a:bodyPr/>
          <a:lstStyle/>
          <a:p>
            <a:pPr>
              <a:defRPr/>
            </a:pPr>
            <a:r>
              <a:rPr lang="en-US"/>
              <a:t>Van der Hart </a:t>
            </a:r>
          </a:p>
        </p:txBody>
      </p:sp>
      <p:sp>
        <p:nvSpPr>
          <p:cNvPr id="4" name="Slide Number Placeholder 3"/>
          <p:cNvSpPr>
            <a:spLocks noGrp="1"/>
          </p:cNvSpPr>
          <p:nvPr>
            <p:ph type="sldNum" sz="quarter" idx="12"/>
          </p:nvPr>
        </p:nvSpPr>
        <p:spPr/>
        <p:txBody>
          <a:bodyPr/>
          <a:lstStyle/>
          <a:p>
            <a:pPr>
              <a:defRPr/>
            </a:pPr>
            <a:fld id="{549675BB-E380-4946-8695-E20A147904A6}" type="slidenum">
              <a:rPr lang="en-US" smtClean="0"/>
              <a:pPr>
                <a:defRPr/>
              </a:pPr>
              <a:t>65</a:t>
            </a:fld>
            <a:endParaRPr lang="en-US"/>
          </a:p>
        </p:txBody>
      </p:sp>
    </p:spTree>
    <p:extLst>
      <p:ext uri="{BB962C8B-B14F-4D97-AF65-F5344CB8AC3E}">
        <p14:creationId xmlns:p14="http://schemas.microsoft.com/office/powerpoint/2010/main" val="14239746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jdelijke aanduiding voor dianummer 5"/>
          <p:cNvSpPr txBox="1">
            <a:spLocks noGrp="1"/>
          </p:cNvSpPr>
          <p:nvPr/>
        </p:nvSpPr>
        <p:spPr bwMode="auto">
          <a:xfrm>
            <a:off x="6553200" y="6245225"/>
            <a:ext cx="2133600" cy="476250"/>
          </a:xfrm>
          <a:prstGeom prst="rect">
            <a:avLst/>
          </a:prstGeom>
          <a:noFill/>
          <a:ln>
            <a:miter lim="800000"/>
            <a:headEnd/>
            <a:tailEnd/>
          </a:ln>
        </p:spPr>
        <p:txBody>
          <a:bodyPr anchor="b"/>
          <a:lstStyle/>
          <a:p>
            <a:pPr algn="r" eaLnBrk="1" hangingPunct="1">
              <a:defRPr/>
            </a:pPr>
            <a:fld id="{57A6A85A-9855-43DD-84E0-8C215AF728B8}" type="slidenum">
              <a:rPr lang="en-US" sz="1400">
                <a:effectLst>
                  <a:outerShdw blurRad="38100" dist="38100" dir="2700000" algn="tl">
                    <a:srgbClr val="000000"/>
                  </a:outerShdw>
                </a:effectLst>
                <a:latin typeface="Times New Roman" charset="0"/>
              </a:rPr>
              <a:pPr algn="r" eaLnBrk="1" hangingPunct="1">
                <a:defRPr/>
              </a:pPr>
              <a:t>66</a:t>
            </a:fld>
            <a:endParaRPr lang="en-US" sz="1400">
              <a:effectLst>
                <a:outerShdw blurRad="38100" dist="38100" dir="2700000" algn="tl">
                  <a:srgbClr val="000000"/>
                </a:outerShdw>
              </a:effectLst>
              <a:latin typeface="Times New Roman" charset="0"/>
            </a:endParaRPr>
          </a:p>
        </p:txBody>
      </p:sp>
      <p:sp>
        <p:nvSpPr>
          <p:cNvPr id="37891" name="Rectangle 2"/>
          <p:cNvSpPr>
            <a:spLocks noGrp="1" noChangeArrowheads="1"/>
          </p:cNvSpPr>
          <p:nvPr>
            <p:ph type="title" idx="4294967295"/>
          </p:nvPr>
        </p:nvSpPr>
        <p:spPr>
          <a:xfrm>
            <a:off x="0" y="304800"/>
            <a:ext cx="8964613"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Autofit/>
          </a:bodyPr>
          <a:lstStyle/>
          <a:p>
            <a:r>
              <a:rPr lang="en-US" sz="3200" dirty="0" err="1">
                <a:solidFill>
                  <a:srgbClr val="EAAD54"/>
                </a:solidFill>
                <a:effectLst/>
              </a:rPr>
              <a:t>Stufenweise</a:t>
            </a:r>
            <a:r>
              <a:rPr lang="en-US" sz="3200" dirty="0">
                <a:solidFill>
                  <a:srgbClr val="EAAD54"/>
                </a:solidFill>
                <a:effectLst/>
              </a:rPr>
              <a:t> </a:t>
            </a:r>
            <a:r>
              <a:rPr lang="en-US" sz="3200" dirty="0" err="1">
                <a:solidFill>
                  <a:srgbClr val="EAAD54"/>
                </a:solidFill>
                <a:effectLst/>
              </a:rPr>
              <a:t>Anzeichen</a:t>
            </a:r>
            <a:r>
              <a:rPr lang="en-US" sz="3200" dirty="0">
                <a:solidFill>
                  <a:srgbClr val="EAAD54"/>
                </a:solidFill>
                <a:effectLst/>
              </a:rPr>
              <a:t> der </a:t>
            </a:r>
            <a:r>
              <a:rPr lang="en-US" sz="3200" dirty="0" err="1">
                <a:solidFill>
                  <a:srgbClr val="EAAD54"/>
                </a:solidFill>
                <a:effectLst/>
              </a:rPr>
              <a:t>Personi-fikation</a:t>
            </a:r>
            <a:r>
              <a:rPr lang="en-US" sz="3200" dirty="0">
                <a:solidFill>
                  <a:srgbClr val="EAAD54"/>
                </a:solidFill>
                <a:effectLst/>
              </a:rPr>
              <a:t> </a:t>
            </a:r>
            <a:r>
              <a:rPr lang="en-US" sz="3200" dirty="0">
                <a:solidFill>
                  <a:srgbClr val="EAAD54"/>
                </a:solidFill>
              </a:rPr>
              <a:t>u</a:t>
            </a:r>
            <a:r>
              <a:rPr lang="en-US" sz="3200" dirty="0">
                <a:solidFill>
                  <a:srgbClr val="EAAD54"/>
                </a:solidFill>
                <a:effectLst/>
              </a:rPr>
              <a:t>nd </a:t>
            </a:r>
            <a:r>
              <a:rPr lang="en-US" sz="3200" dirty="0" err="1">
                <a:solidFill>
                  <a:srgbClr val="EAAD54"/>
                </a:solidFill>
                <a:effectLst/>
              </a:rPr>
              <a:t>Praesentification</a:t>
            </a:r>
            <a:r>
              <a:rPr lang="en-US" sz="3200" dirty="0">
                <a:solidFill>
                  <a:srgbClr val="EAAD54"/>
                </a:solidFill>
                <a:effectLst/>
              </a:rPr>
              <a:t> (2)</a:t>
            </a:r>
          </a:p>
        </p:txBody>
      </p:sp>
      <p:sp>
        <p:nvSpPr>
          <p:cNvPr id="137220" name="Rectangle 3"/>
          <p:cNvSpPr>
            <a:spLocks noGrp="1" noChangeArrowheads="1"/>
          </p:cNvSpPr>
          <p:nvPr>
            <p:ph type="body" idx="4294967295"/>
          </p:nvPr>
        </p:nvSpPr>
        <p:spPr>
          <a:xfrm>
            <a:off x="457200" y="1676400"/>
            <a:ext cx="7848600" cy="4419600"/>
          </a:xfrm>
        </p:spPr>
        <p:txBody>
          <a:bodyPr>
            <a:normAutofit fontScale="92500" lnSpcReduction="10000"/>
          </a:bodyPr>
          <a:lstStyle/>
          <a:p>
            <a:pPr>
              <a:lnSpc>
                <a:spcPct val="80000"/>
              </a:lnSpc>
              <a:defRPr/>
            </a:pPr>
            <a:r>
              <a:rPr lang="en-US" dirty="0" err="1">
                <a:effectLst/>
              </a:rPr>
              <a:t>Parsonifikation</a:t>
            </a:r>
            <a:r>
              <a:rPr lang="en-US" dirty="0">
                <a:effectLst/>
              </a:rPr>
              <a:t>: “ICH bin das </a:t>
            </a:r>
            <a:r>
              <a:rPr lang="en-US" dirty="0" err="1">
                <a:effectLst/>
              </a:rPr>
              <a:t>kleine</a:t>
            </a:r>
            <a:r>
              <a:rPr lang="en-US" dirty="0">
                <a:effectLst/>
              </a:rPr>
              <a:t> </a:t>
            </a:r>
            <a:r>
              <a:rPr lang="en-US" dirty="0" err="1">
                <a:effectLst/>
              </a:rPr>
              <a:t>Mädchen</a:t>
            </a:r>
            <a:r>
              <a:rPr lang="en-US" dirty="0">
                <a:effectLst/>
              </a:rPr>
              <a:t>!”</a:t>
            </a:r>
          </a:p>
          <a:p>
            <a:pPr>
              <a:lnSpc>
                <a:spcPct val="80000"/>
              </a:lnSpc>
              <a:defRPr/>
            </a:pPr>
            <a:r>
              <a:rPr lang="en-US" dirty="0" err="1">
                <a:effectLst/>
              </a:rPr>
              <a:t>Trauern</a:t>
            </a:r>
            <a:r>
              <a:rPr lang="en-US" dirty="0">
                <a:effectLst/>
              </a:rPr>
              <a:t>: “Dies </a:t>
            </a:r>
            <a:r>
              <a:rPr lang="en-US" dirty="0" err="1">
                <a:effectLst/>
              </a:rPr>
              <a:t>waren</a:t>
            </a:r>
            <a:r>
              <a:rPr lang="en-US" dirty="0">
                <a:effectLst/>
              </a:rPr>
              <a:t> </a:t>
            </a:r>
            <a:r>
              <a:rPr lang="en-US" dirty="0" err="1">
                <a:effectLst/>
              </a:rPr>
              <a:t>schreckliche</a:t>
            </a:r>
            <a:r>
              <a:rPr lang="en-US" dirty="0">
                <a:effectLst/>
              </a:rPr>
              <a:t> Dinge, die </a:t>
            </a:r>
            <a:r>
              <a:rPr lang="en-US" dirty="0" err="1">
                <a:effectLst/>
              </a:rPr>
              <a:t>mich</a:t>
            </a:r>
            <a:r>
              <a:rPr lang="en-US" dirty="0">
                <a:effectLst/>
              </a:rPr>
              <a:t> </a:t>
            </a:r>
            <a:r>
              <a:rPr lang="en-US" dirty="0" err="1">
                <a:effectLst/>
              </a:rPr>
              <a:t>sehr</a:t>
            </a:r>
            <a:r>
              <a:rPr lang="en-US" dirty="0">
                <a:effectLst/>
              </a:rPr>
              <a:t> </a:t>
            </a:r>
            <a:r>
              <a:rPr lang="en-US" dirty="0" err="1">
                <a:effectLst/>
              </a:rPr>
              <a:t>verletzt</a:t>
            </a:r>
            <a:r>
              <a:rPr lang="en-US" dirty="0">
                <a:effectLst/>
              </a:rPr>
              <a:t> </a:t>
            </a:r>
            <a:r>
              <a:rPr lang="en-US" dirty="0" err="1">
                <a:effectLst/>
              </a:rPr>
              <a:t>haben</a:t>
            </a:r>
            <a:r>
              <a:rPr lang="en-US" dirty="0">
                <a:effectLst/>
              </a:rPr>
              <a:t>; </a:t>
            </a:r>
            <a:r>
              <a:rPr lang="en-US" dirty="0" err="1">
                <a:effectLst/>
              </a:rPr>
              <a:t>Ich</a:t>
            </a:r>
            <a:r>
              <a:rPr lang="en-US" dirty="0">
                <a:effectLst/>
              </a:rPr>
              <a:t> </a:t>
            </a:r>
            <a:r>
              <a:rPr lang="en-US" dirty="0" err="1">
                <a:effectLst/>
              </a:rPr>
              <a:t>habe</a:t>
            </a:r>
            <a:r>
              <a:rPr lang="en-US" dirty="0">
                <a:effectLst/>
              </a:rPr>
              <a:t> </a:t>
            </a:r>
            <a:r>
              <a:rPr lang="en-US" dirty="0" err="1">
                <a:effectLst/>
              </a:rPr>
              <a:t>meine</a:t>
            </a:r>
            <a:r>
              <a:rPr lang="en-US" dirty="0">
                <a:effectLst/>
              </a:rPr>
              <a:t> </a:t>
            </a:r>
            <a:r>
              <a:rPr lang="en-US" dirty="0" err="1">
                <a:effectLst/>
              </a:rPr>
              <a:t>Kindheit</a:t>
            </a:r>
            <a:r>
              <a:rPr lang="en-US" dirty="0">
                <a:effectLst/>
              </a:rPr>
              <a:t> </a:t>
            </a:r>
            <a:r>
              <a:rPr lang="en-US" dirty="0" err="1">
                <a:effectLst/>
              </a:rPr>
              <a:t>verloren</a:t>
            </a:r>
            <a:r>
              <a:rPr lang="en-US" dirty="0">
                <a:effectLst/>
              </a:rPr>
              <a:t>”</a:t>
            </a:r>
          </a:p>
          <a:p>
            <a:pPr>
              <a:lnSpc>
                <a:spcPct val="80000"/>
              </a:lnSpc>
              <a:defRPr/>
            </a:pPr>
            <a:r>
              <a:rPr lang="en-US" dirty="0" err="1">
                <a:effectLst/>
              </a:rPr>
              <a:t>Wut</a:t>
            </a:r>
            <a:r>
              <a:rPr lang="en-US" dirty="0">
                <a:effectLst/>
              </a:rPr>
              <a:t>: “</a:t>
            </a:r>
            <a:r>
              <a:rPr lang="en-US" dirty="0" err="1">
                <a:effectLst/>
              </a:rPr>
              <a:t>Es</a:t>
            </a:r>
            <a:r>
              <a:rPr lang="en-US" dirty="0">
                <a:effectLst/>
              </a:rPr>
              <a:t> war </a:t>
            </a:r>
            <a:r>
              <a:rPr lang="en-US" dirty="0" err="1">
                <a:effectLst/>
              </a:rPr>
              <a:t>falsch</a:t>
            </a:r>
            <a:r>
              <a:rPr lang="en-US" dirty="0">
                <a:effectLst/>
              </a:rPr>
              <a:t>, </a:t>
            </a:r>
            <a:r>
              <a:rPr lang="en-US" dirty="0" err="1">
                <a:effectLst/>
              </a:rPr>
              <a:t>dass</a:t>
            </a:r>
            <a:r>
              <a:rPr lang="en-US" dirty="0">
                <a:effectLst/>
              </a:rPr>
              <a:t> </a:t>
            </a:r>
            <a:r>
              <a:rPr lang="en-US" dirty="0" err="1">
                <a:effectLst/>
              </a:rPr>
              <a:t>ich</a:t>
            </a:r>
            <a:r>
              <a:rPr lang="en-US" dirty="0">
                <a:effectLst/>
              </a:rPr>
              <a:t> </a:t>
            </a:r>
            <a:r>
              <a:rPr lang="en-US" dirty="0" err="1">
                <a:effectLst/>
              </a:rPr>
              <a:t>derart</a:t>
            </a:r>
            <a:r>
              <a:rPr lang="en-US" dirty="0">
                <a:effectLst/>
              </a:rPr>
              <a:t> </a:t>
            </a:r>
            <a:r>
              <a:rPr lang="en-US" dirty="0" err="1">
                <a:effectLst/>
              </a:rPr>
              <a:t>verletzt</a:t>
            </a:r>
            <a:r>
              <a:rPr lang="en-US" dirty="0">
                <a:effectLst/>
              </a:rPr>
              <a:t> </a:t>
            </a:r>
            <a:r>
              <a:rPr lang="en-US" dirty="0" err="1">
                <a:effectLst/>
              </a:rPr>
              <a:t>wurde</a:t>
            </a:r>
            <a:r>
              <a:rPr lang="en-US" dirty="0">
                <a:effectLst/>
              </a:rPr>
              <a:t>!”</a:t>
            </a:r>
          </a:p>
          <a:p>
            <a:pPr>
              <a:lnSpc>
                <a:spcPct val="80000"/>
              </a:lnSpc>
              <a:defRPr/>
            </a:pPr>
            <a:r>
              <a:rPr lang="en-US" dirty="0" err="1">
                <a:effectLst/>
              </a:rPr>
              <a:t>Aufhören</a:t>
            </a:r>
            <a:r>
              <a:rPr lang="en-US" dirty="0">
                <a:effectLst/>
              </a:rPr>
              <a:t> </a:t>
            </a:r>
            <a:r>
              <a:rPr lang="en-US" dirty="0" err="1">
                <a:effectLst/>
              </a:rPr>
              <a:t>zu</a:t>
            </a:r>
            <a:r>
              <a:rPr lang="en-US" dirty="0">
                <a:effectLst/>
              </a:rPr>
              <a:t> </a:t>
            </a:r>
            <a:r>
              <a:rPr lang="en-US" dirty="0" err="1">
                <a:effectLst/>
              </a:rPr>
              <a:t>vergleichen</a:t>
            </a:r>
            <a:r>
              <a:rPr lang="en-US" dirty="0">
                <a:effectLst/>
              </a:rPr>
              <a:t>: “</a:t>
            </a:r>
            <a:r>
              <a:rPr lang="en-US" dirty="0" err="1">
                <a:effectLst/>
              </a:rPr>
              <a:t>Meine</a:t>
            </a:r>
            <a:r>
              <a:rPr lang="en-US" dirty="0">
                <a:effectLst/>
              </a:rPr>
              <a:t> </a:t>
            </a:r>
            <a:r>
              <a:rPr lang="en-US" dirty="0" err="1">
                <a:effectLst/>
              </a:rPr>
              <a:t>Erfahrung</a:t>
            </a:r>
            <a:r>
              <a:rPr lang="en-US" dirty="0">
                <a:effectLst/>
              </a:rPr>
              <a:t> war </a:t>
            </a:r>
            <a:r>
              <a:rPr lang="en-US" dirty="0" err="1">
                <a:effectLst/>
              </a:rPr>
              <a:t>schlimmer</a:t>
            </a:r>
            <a:r>
              <a:rPr lang="en-US" dirty="0">
                <a:effectLst/>
              </a:rPr>
              <a:t> -, </a:t>
            </a:r>
            <a:r>
              <a:rPr lang="en-US" dirty="0" err="1">
                <a:effectLst/>
              </a:rPr>
              <a:t>nicht</a:t>
            </a:r>
            <a:r>
              <a:rPr lang="en-US" dirty="0">
                <a:effectLst/>
              </a:rPr>
              <a:t> so </a:t>
            </a:r>
            <a:r>
              <a:rPr lang="en-US" dirty="0" err="1">
                <a:effectLst/>
              </a:rPr>
              <a:t>schlimm</a:t>
            </a:r>
            <a:r>
              <a:rPr lang="en-US" dirty="0">
                <a:effectLst/>
              </a:rPr>
              <a:t> </a:t>
            </a:r>
            <a:r>
              <a:rPr lang="en-US" dirty="0" err="1">
                <a:effectLst/>
              </a:rPr>
              <a:t>wie</a:t>
            </a:r>
            <a:r>
              <a:rPr lang="en-US" dirty="0">
                <a:effectLst/>
              </a:rPr>
              <a:t> die der </a:t>
            </a:r>
            <a:r>
              <a:rPr lang="en-US" dirty="0" err="1"/>
              <a:t>A</a:t>
            </a:r>
            <a:r>
              <a:rPr lang="en-US" dirty="0" err="1">
                <a:effectLst/>
              </a:rPr>
              <a:t>nderen</a:t>
            </a:r>
            <a:r>
              <a:rPr lang="en-US" dirty="0">
                <a:effectLst/>
              </a:rPr>
              <a:t>. Das </a:t>
            </a:r>
            <a:r>
              <a:rPr lang="en-US" dirty="0" err="1">
                <a:effectLst/>
              </a:rPr>
              <a:t>Wichtigste</a:t>
            </a:r>
            <a:r>
              <a:rPr lang="en-US" dirty="0">
                <a:effectLst/>
              </a:rPr>
              <a:t> </a:t>
            </a:r>
            <a:r>
              <a:rPr lang="en-US" dirty="0" err="1">
                <a:effectLst/>
              </a:rPr>
              <a:t>ist</a:t>
            </a:r>
            <a:r>
              <a:rPr lang="en-US" dirty="0">
                <a:effectLst/>
              </a:rPr>
              <a:t>, </a:t>
            </a:r>
            <a:r>
              <a:rPr lang="en-US" dirty="0" err="1">
                <a:effectLst/>
              </a:rPr>
              <a:t>dass</a:t>
            </a:r>
            <a:r>
              <a:rPr lang="en-US" dirty="0">
                <a:effectLst/>
              </a:rPr>
              <a:t> </a:t>
            </a:r>
            <a:r>
              <a:rPr lang="en-US" dirty="0" err="1">
                <a:effectLst/>
              </a:rPr>
              <a:t>ich</a:t>
            </a:r>
            <a:r>
              <a:rPr lang="en-US" dirty="0">
                <a:effectLst/>
              </a:rPr>
              <a:t> </a:t>
            </a:r>
            <a:r>
              <a:rPr lang="en-US" dirty="0" err="1">
                <a:effectLst/>
              </a:rPr>
              <a:t>realisiere</a:t>
            </a:r>
            <a:r>
              <a:rPr lang="en-US" dirty="0">
                <a:effectLst/>
              </a:rPr>
              <a:t>, </a:t>
            </a:r>
            <a:r>
              <a:rPr lang="en-US" dirty="0" err="1">
                <a:effectLst/>
              </a:rPr>
              <a:t>welche</a:t>
            </a:r>
            <a:r>
              <a:rPr lang="en-US" dirty="0">
                <a:effectLst/>
              </a:rPr>
              <a:t> </a:t>
            </a:r>
            <a:r>
              <a:rPr lang="en-US" dirty="0" err="1">
                <a:effectLst/>
              </a:rPr>
              <a:t>Auswirkungen</a:t>
            </a:r>
            <a:r>
              <a:rPr lang="en-US" dirty="0">
                <a:effectLst/>
              </a:rPr>
              <a:t> </a:t>
            </a:r>
            <a:r>
              <a:rPr lang="en-US" dirty="0" err="1">
                <a:effectLst/>
              </a:rPr>
              <a:t>sie</a:t>
            </a:r>
            <a:r>
              <a:rPr lang="en-US" dirty="0">
                <a:effectLst/>
              </a:rPr>
              <a:t> </a:t>
            </a:r>
            <a:r>
              <a:rPr lang="en-US" dirty="0" err="1">
                <a:effectLst/>
              </a:rPr>
              <a:t>für</a:t>
            </a:r>
            <a:r>
              <a:rPr lang="en-US" dirty="0">
                <a:effectLst/>
              </a:rPr>
              <a:t> </a:t>
            </a:r>
            <a:r>
              <a:rPr lang="en-US" dirty="0" err="1">
                <a:effectLst/>
              </a:rPr>
              <a:t>mich</a:t>
            </a:r>
            <a:r>
              <a:rPr lang="en-US" dirty="0">
                <a:effectLst/>
              </a:rPr>
              <a:t> </a:t>
            </a:r>
            <a:r>
              <a:rPr lang="en-US" dirty="0" err="1">
                <a:effectLst/>
              </a:rPr>
              <a:t>gehabt</a:t>
            </a:r>
            <a:r>
              <a:rPr lang="en-US" dirty="0">
                <a:effectLst/>
              </a:rPr>
              <a:t> </a:t>
            </a:r>
            <a:r>
              <a:rPr lang="en-US" dirty="0" err="1">
                <a:effectLst/>
              </a:rPr>
              <a:t>haben</a:t>
            </a:r>
            <a:r>
              <a:rPr lang="en-US" dirty="0">
                <a:effectLst/>
              </a:rPr>
              <a:t>.”</a:t>
            </a:r>
          </a:p>
          <a:p>
            <a:pPr>
              <a:lnSpc>
                <a:spcPct val="80000"/>
              </a:lnSpc>
              <a:defRPr/>
            </a:pPr>
            <a:r>
              <a:rPr lang="en-US" dirty="0" err="1">
                <a:effectLst/>
              </a:rPr>
              <a:t>Presentifikation</a:t>
            </a:r>
            <a:r>
              <a:rPr lang="en-US" dirty="0">
                <a:effectLst/>
              </a:rPr>
              <a:t>: “</a:t>
            </a:r>
            <a:r>
              <a:rPr lang="en-US" dirty="0" err="1">
                <a:effectLst/>
              </a:rPr>
              <a:t>Ich</a:t>
            </a:r>
            <a:r>
              <a:rPr lang="en-US" dirty="0">
                <a:effectLst/>
              </a:rPr>
              <a:t> muss </a:t>
            </a:r>
            <a:r>
              <a:rPr lang="en-US" dirty="0" err="1"/>
              <a:t>mich</a:t>
            </a:r>
            <a:r>
              <a:rPr lang="en-US" dirty="0"/>
              <a:t> </a:t>
            </a:r>
            <a:r>
              <a:rPr lang="en-US" dirty="0" err="1"/>
              <a:t>deswegen</a:t>
            </a:r>
            <a:r>
              <a:rPr lang="en-US" dirty="0"/>
              <a:t> </a:t>
            </a:r>
            <a:r>
              <a:rPr lang="en-US" dirty="0" err="1"/>
              <a:t>nicht</a:t>
            </a:r>
            <a:r>
              <a:rPr lang="en-US" dirty="0"/>
              <a:t> </a:t>
            </a:r>
            <a:r>
              <a:rPr lang="en-US" dirty="0" err="1"/>
              <a:t>mehr</a:t>
            </a:r>
            <a:r>
              <a:rPr lang="en-US" dirty="0"/>
              <a:t> </a:t>
            </a:r>
            <a:r>
              <a:rPr lang="en-US" dirty="0" err="1"/>
              <a:t>fürchten</a:t>
            </a:r>
            <a:r>
              <a:rPr lang="en-US" dirty="0"/>
              <a:t>, </a:t>
            </a:r>
            <a:r>
              <a:rPr lang="en-US" dirty="0" err="1"/>
              <a:t>schämen</a:t>
            </a:r>
            <a:r>
              <a:rPr lang="en-US" dirty="0"/>
              <a:t> </a:t>
            </a:r>
            <a:r>
              <a:rPr lang="en-US" dirty="0" err="1"/>
              <a:t>oder</a:t>
            </a:r>
            <a:r>
              <a:rPr lang="en-US" dirty="0"/>
              <a:t> </a:t>
            </a:r>
            <a:r>
              <a:rPr lang="en-US" dirty="0" err="1"/>
              <a:t>überwältigt</a:t>
            </a:r>
            <a:r>
              <a:rPr lang="en-US" dirty="0"/>
              <a:t> </a:t>
            </a:r>
            <a:r>
              <a:rPr lang="en-US" dirty="0" err="1"/>
              <a:t>fühlen</a:t>
            </a:r>
            <a:r>
              <a:rPr lang="en-US" dirty="0"/>
              <a:t>.</a:t>
            </a:r>
            <a:r>
              <a:rPr lang="en-US" dirty="0">
                <a:effectLst/>
              </a:rPr>
              <a:t> </a:t>
            </a:r>
            <a:br>
              <a:rPr lang="en-US" dirty="0">
                <a:effectLst/>
              </a:rPr>
            </a:br>
            <a:r>
              <a:rPr lang="en-US" dirty="0" err="1">
                <a:effectLst/>
              </a:rPr>
              <a:t>Ich</a:t>
            </a:r>
            <a:r>
              <a:rPr lang="en-US" dirty="0">
                <a:effectLst/>
              </a:rPr>
              <a:t> </a:t>
            </a:r>
            <a:r>
              <a:rPr lang="en-US" dirty="0" err="1">
                <a:effectLst/>
              </a:rPr>
              <a:t>habe</a:t>
            </a:r>
            <a:r>
              <a:rPr lang="en-US" dirty="0">
                <a:effectLst/>
              </a:rPr>
              <a:t> </a:t>
            </a:r>
            <a:r>
              <a:rPr lang="en-US" dirty="0" err="1">
                <a:effectLst/>
              </a:rPr>
              <a:t>Stärke</a:t>
            </a:r>
            <a:r>
              <a:rPr lang="en-US" dirty="0" err="1"/>
              <a:t>n</a:t>
            </a:r>
            <a:r>
              <a:rPr lang="en-US" dirty="0"/>
              <a:t> </a:t>
            </a:r>
            <a:r>
              <a:rPr lang="en-US" dirty="0" err="1"/>
              <a:t>im</a:t>
            </a:r>
            <a:r>
              <a:rPr lang="en-US" dirty="0"/>
              <a:t> </a:t>
            </a:r>
            <a:r>
              <a:rPr lang="en-US" dirty="0" err="1"/>
              <a:t>Jetzt</a:t>
            </a:r>
            <a:r>
              <a:rPr lang="en-US" dirty="0"/>
              <a:t> und bin </a:t>
            </a:r>
            <a:r>
              <a:rPr lang="en-US" dirty="0" err="1"/>
              <a:t>mit</a:t>
            </a:r>
            <a:r>
              <a:rPr lang="en-US" dirty="0"/>
              <a:t> </a:t>
            </a:r>
            <a:r>
              <a:rPr lang="en-US" dirty="0" err="1"/>
              <a:t>Anderen</a:t>
            </a:r>
            <a:r>
              <a:rPr lang="en-US" dirty="0"/>
              <a:t> </a:t>
            </a:r>
            <a:r>
              <a:rPr lang="en-US" dirty="0" err="1"/>
              <a:t>verbunden</a:t>
            </a:r>
            <a:r>
              <a:rPr lang="en-US" dirty="0"/>
              <a:t>.</a:t>
            </a:r>
            <a:r>
              <a:rPr lang="en-US" dirty="0">
                <a:effectLst/>
              </a:rPr>
              <a:t> </a:t>
            </a:r>
            <a:r>
              <a:rPr lang="en-US" dirty="0" err="1">
                <a:effectLst/>
              </a:rPr>
              <a:t>Ich</a:t>
            </a:r>
            <a:r>
              <a:rPr lang="en-US" dirty="0">
                <a:effectLst/>
              </a:rPr>
              <a:t> </a:t>
            </a:r>
            <a:r>
              <a:rPr lang="en-US" dirty="0" err="1">
                <a:effectLst/>
              </a:rPr>
              <a:t>kann</a:t>
            </a:r>
            <a:r>
              <a:rPr lang="en-US" dirty="0">
                <a:effectLst/>
              </a:rPr>
              <a:t> </a:t>
            </a:r>
            <a:r>
              <a:rPr lang="en-US" dirty="0" err="1">
                <a:effectLst/>
              </a:rPr>
              <a:t>eigene</a:t>
            </a:r>
            <a:r>
              <a:rPr lang="en-US" dirty="0">
                <a:effectLst/>
              </a:rPr>
              <a:t> </a:t>
            </a:r>
            <a:r>
              <a:rPr lang="en-US" dirty="0" err="1">
                <a:effectLst/>
              </a:rPr>
              <a:t>Entscheidungen</a:t>
            </a:r>
            <a:r>
              <a:rPr lang="en-US" dirty="0">
                <a:effectLst/>
              </a:rPr>
              <a:t> </a:t>
            </a:r>
            <a:r>
              <a:rPr lang="en-US" dirty="0" err="1">
                <a:effectLst/>
              </a:rPr>
              <a:t>treffen</a:t>
            </a:r>
            <a:r>
              <a:rPr lang="en-US" dirty="0">
                <a:effectLst/>
              </a:rPr>
              <a:t>. </a:t>
            </a:r>
            <a:r>
              <a:rPr lang="en-US" dirty="0" err="1">
                <a:effectLst/>
              </a:rPr>
              <a:t>Ich</a:t>
            </a:r>
            <a:r>
              <a:rPr lang="en-US" dirty="0">
                <a:effectLst/>
              </a:rPr>
              <a:t> </a:t>
            </a:r>
            <a:r>
              <a:rPr lang="en-US" dirty="0" err="1">
                <a:effectLst/>
              </a:rPr>
              <a:t>fühle</a:t>
            </a:r>
            <a:r>
              <a:rPr lang="en-US" dirty="0">
                <a:effectLst/>
              </a:rPr>
              <a:t> </a:t>
            </a:r>
            <a:r>
              <a:rPr lang="en-US" dirty="0" err="1">
                <a:effectLst/>
              </a:rPr>
              <a:t>mich</a:t>
            </a:r>
            <a:r>
              <a:rPr lang="en-US" dirty="0">
                <a:effectLst/>
              </a:rPr>
              <a:t> </a:t>
            </a:r>
            <a:r>
              <a:rPr lang="en-US" dirty="0" err="1">
                <a:effectLst/>
              </a:rPr>
              <a:t>als</a:t>
            </a:r>
            <a:r>
              <a:rPr lang="en-US" dirty="0">
                <a:effectLst/>
              </a:rPr>
              <a:t> </a:t>
            </a:r>
            <a:r>
              <a:rPr lang="en-US" dirty="0" err="1">
                <a:effectLst/>
              </a:rPr>
              <a:t>ein</a:t>
            </a:r>
            <a:r>
              <a:rPr lang="en-US" dirty="0">
                <a:effectLst/>
              </a:rPr>
              <a:t> </a:t>
            </a:r>
            <a:r>
              <a:rPr lang="en-US" dirty="0" err="1">
                <a:effectLst/>
              </a:rPr>
              <a:t>Ganzes</a:t>
            </a:r>
            <a:r>
              <a:rPr lang="en-US" dirty="0">
                <a:effectLst/>
              </a:rPr>
              <a:t>, </a:t>
            </a:r>
            <a:r>
              <a:rPr lang="en-US" dirty="0" err="1">
                <a:effectLst/>
              </a:rPr>
              <a:t>traurig</a:t>
            </a:r>
            <a:r>
              <a:rPr lang="en-US" dirty="0">
                <a:effectLst/>
              </a:rPr>
              <a:t>, </a:t>
            </a:r>
            <a:r>
              <a:rPr lang="en-US" dirty="0" err="1">
                <a:effectLst/>
              </a:rPr>
              <a:t>aber</a:t>
            </a:r>
            <a:r>
              <a:rPr lang="en-US" dirty="0">
                <a:effectLst/>
              </a:rPr>
              <a:t> </a:t>
            </a:r>
            <a:r>
              <a:rPr lang="en-US" dirty="0" err="1">
                <a:effectLst/>
              </a:rPr>
              <a:t>weiser</a:t>
            </a:r>
            <a:r>
              <a:rPr lang="en-US" dirty="0">
                <a:effectLst/>
              </a:rPr>
              <a:t>. </a:t>
            </a:r>
            <a:r>
              <a:rPr lang="en-US" dirty="0" err="1">
                <a:effectLst/>
              </a:rPr>
              <a:t>Ich</a:t>
            </a:r>
            <a:r>
              <a:rPr lang="en-US" dirty="0">
                <a:effectLst/>
              </a:rPr>
              <a:t> </a:t>
            </a:r>
            <a:r>
              <a:rPr lang="en-US" dirty="0" err="1">
                <a:effectLst/>
              </a:rPr>
              <a:t>kann</a:t>
            </a:r>
            <a:r>
              <a:rPr lang="en-US" dirty="0">
                <a:effectLst/>
              </a:rPr>
              <a:t> </a:t>
            </a:r>
            <a:r>
              <a:rPr lang="en-US" dirty="0" err="1">
                <a:effectLst/>
              </a:rPr>
              <a:t>mit</a:t>
            </a:r>
            <a:r>
              <a:rPr lang="en-US" dirty="0">
                <a:effectLst/>
              </a:rPr>
              <a:t> </a:t>
            </a:r>
            <a:r>
              <a:rPr lang="en-US" dirty="0" err="1">
                <a:effectLst/>
              </a:rPr>
              <a:t>Verlusten</a:t>
            </a:r>
            <a:r>
              <a:rPr lang="en-US" dirty="0">
                <a:effectLst/>
              </a:rPr>
              <a:t> </a:t>
            </a:r>
            <a:r>
              <a:rPr lang="en-US" dirty="0" err="1">
                <a:effectLst/>
              </a:rPr>
              <a:t>fertig</a:t>
            </a:r>
            <a:r>
              <a:rPr lang="en-US" dirty="0">
                <a:effectLst/>
              </a:rPr>
              <a:t> </a:t>
            </a:r>
            <a:r>
              <a:rPr lang="en-US" dirty="0" err="1">
                <a:effectLst/>
              </a:rPr>
              <a:t>werden</a:t>
            </a:r>
            <a:r>
              <a:rPr lang="en-US" dirty="0">
                <a:effectLst/>
              </a:rPr>
              <a:t>.”</a:t>
            </a:r>
          </a:p>
          <a:p>
            <a:pPr>
              <a:lnSpc>
                <a:spcPct val="80000"/>
              </a:lnSpc>
              <a:defRPr/>
            </a:pPr>
            <a:endParaRPr lang="en-US" sz="2800" dirty="0">
              <a:effectLst/>
            </a:endParaRPr>
          </a:p>
          <a:p>
            <a:pPr>
              <a:lnSpc>
                <a:spcPct val="80000"/>
              </a:lnSpc>
              <a:defRPr/>
            </a:pPr>
            <a:endParaRPr lang="en-US" sz="2800" dirty="0"/>
          </a:p>
        </p:txBody>
      </p:sp>
      <p:sp>
        <p:nvSpPr>
          <p:cNvPr id="3" name="Footer Placeholder 2"/>
          <p:cNvSpPr>
            <a:spLocks noGrp="1"/>
          </p:cNvSpPr>
          <p:nvPr>
            <p:ph type="ftr" sz="quarter" idx="11"/>
          </p:nvPr>
        </p:nvSpPr>
        <p:spPr/>
        <p:txBody>
          <a:bodyPr/>
          <a:lstStyle/>
          <a:p>
            <a:pPr>
              <a:defRPr/>
            </a:pPr>
            <a:r>
              <a:rPr lang="en-US"/>
              <a:t>Van der Hart </a:t>
            </a:r>
          </a:p>
        </p:txBody>
      </p:sp>
      <p:sp>
        <p:nvSpPr>
          <p:cNvPr id="4" name="Slide Number Placeholder 3"/>
          <p:cNvSpPr>
            <a:spLocks noGrp="1"/>
          </p:cNvSpPr>
          <p:nvPr>
            <p:ph type="sldNum" sz="quarter" idx="12"/>
          </p:nvPr>
        </p:nvSpPr>
        <p:spPr/>
        <p:txBody>
          <a:bodyPr/>
          <a:lstStyle/>
          <a:p>
            <a:pPr>
              <a:defRPr/>
            </a:pPr>
            <a:fld id="{549675BB-E380-4946-8695-E20A147904A6}" type="slidenum">
              <a:rPr lang="en-US" smtClean="0"/>
              <a:pPr>
                <a:defRPr/>
              </a:pPr>
              <a:t>66</a:t>
            </a:fld>
            <a:endParaRPr lang="en-US"/>
          </a:p>
        </p:txBody>
      </p:sp>
      <p:sp>
        <p:nvSpPr>
          <p:cNvPr id="7" name="Tijdelijke aanduiding voor datum 6"/>
          <p:cNvSpPr>
            <a:spLocks noGrp="1"/>
          </p:cNvSpPr>
          <p:nvPr>
            <p:ph type="dt" sz="half" idx="10"/>
          </p:nvPr>
        </p:nvSpPr>
        <p:spPr/>
        <p:txBody>
          <a:bodyPr/>
          <a:lstStyle/>
          <a:p>
            <a:pPr>
              <a:defRPr/>
            </a:pPr>
            <a:r>
              <a:rPr lang="nl-NL"/>
              <a:t>5 &amp; 6 juni 2015</a:t>
            </a:r>
            <a:endParaRPr lang="en-US"/>
          </a:p>
        </p:txBody>
      </p:sp>
    </p:spTree>
    <p:extLst>
      <p:ext uri="{BB962C8B-B14F-4D97-AF65-F5344CB8AC3E}">
        <p14:creationId xmlns:p14="http://schemas.microsoft.com/office/powerpoint/2010/main" val="128161158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a:t>Die </a:t>
            </a:r>
            <a:r>
              <a:rPr lang="en-GB" i="1" dirty="0" err="1"/>
              <a:t>Phobien</a:t>
            </a:r>
            <a:r>
              <a:rPr lang="en-GB" i="1" dirty="0"/>
              <a:t> </a:t>
            </a:r>
            <a:r>
              <a:rPr lang="en-GB" i="1" dirty="0" err="1"/>
              <a:t>vor</a:t>
            </a:r>
            <a:r>
              <a:rPr lang="en-GB" i="1" dirty="0"/>
              <a:t> </a:t>
            </a:r>
            <a:r>
              <a:rPr lang="en-GB" i="1" dirty="0" err="1"/>
              <a:t>normalem</a:t>
            </a:r>
            <a:r>
              <a:rPr lang="en-GB" i="1" dirty="0"/>
              <a:t> </a:t>
            </a:r>
            <a:r>
              <a:rPr lang="en-GB" i="1" dirty="0" err="1"/>
              <a:t>Leben</a:t>
            </a:r>
            <a:r>
              <a:rPr lang="en-GB" i="1" dirty="0"/>
              <a:t> </a:t>
            </a:r>
            <a:r>
              <a:rPr lang="en-GB" i="1" dirty="0" err="1"/>
              <a:t>ueberwinden</a:t>
            </a:r>
            <a:br>
              <a:rPr lang="en-US" dirty="0"/>
            </a:b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GB" i="1" dirty="0"/>
              <a:t>Die </a:t>
            </a:r>
            <a:r>
              <a:rPr lang="en-GB" i="1" dirty="0" err="1"/>
              <a:t>Phobie</a:t>
            </a:r>
            <a:r>
              <a:rPr lang="en-GB" i="1" dirty="0"/>
              <a:t> </a:t>
            </a:r>
            <a:r>
              <a:rPr lang="en-GB" i="1" dirty="0" err="1"/>
              <a:t>vor</a:t>
            </a:r>
            <a:r>
              <a:rPr lang="en-GB" i="1" dirty="0"/>
              <a:t> </a:t>
            </a:r>
            <a:r>
              <a:rPr lang="en-GB" i="1" dirty="0" err="1"/>
              <a:t>gesunder</a:t>
            </a:r>
            <a:r>
              <a:rPr lang="en-GB" i="1" dirty="0"/>
              <a:t> </a:t>
            </a:r>
            <a:r>
              <a:rPr lang="en-GB" i="1" dirty="0" err="1"/>
              <a:t>Risiken</a:t>
            </a:r>
            <a:r>
              <a:rPr lang="en-GB" i="1" dirty="0"/>
              <a:t> und </a:t>
            </a:r>
            <a:r>
              <a:rPr lang="en-GB" i="1" dirty="0" err="1"/>
              <a:t>Veränderung</a:t>
            </a:r>
            <a:r>
              <a:rPr lang="en-GB" dirty="0"/>
              <a:t>– </a:t>
            </a:r>
          </a:p>
          <a:p>
            <a:r>
              <a:rPr lang="en-GB" dirty="0" err="1"/>
              <a:t>Nach</a:t>
            </a:r>
            <a:r>
              <a:rPr lang="en-GB" dirty="0"/>
              <a:t> der </a:t>
            </a:r>
            <a:r>
              <a:rPr lang="en-GB" dirty="0" err="1"/>
              <a:t>Prozessierung</a:t>
            </a:r>
            <a:r>
              <a:rPr lang="en-GB" dirty="0"/>
              <a:t> (Integration) der </a:t>
            </a:r>
            <a:r>
              <a:rPr lang="en-GB" dirty="0" err="1"/>
              <a:t>Erinnerungen</a:t>
            </a:r>
            <a:r>
              <a:rPr lang="en-GB" dirty="0"/>
              <a:t> an </a:t>
            </a:r>
            <a:r>
              <a:rPr lang="en-GB" dirty="0" err="1"/>
              <a:t>vergangene</a:t>
            </a:r>
            <a:r>
              <a:rPr lang="en-GB" dirty="0"/>
              <a:t> Traumata  und der </a:t>
            </a:r>
            <a:r>
              <a:rPr lang="en-GB" dirty="0" err="1"/>
              <a:t>gegenwärtigen</a:t>
            </a:r>
            <a:r>
              <a:rPr lang="en-GB" dirty="0"/>
              <a:t> Trigger hat der </a:t>
            </a:r>
            <a:r>
              <a:rPr lang="en-GB" dirty="0" err="1"/>
              <a:t>Klient</a:t>
            </a:r>
            <a:r>
              <a:rPr lang="en-GB" dirty="0"/>
              <a:t> die </a:t>
            </a:r>
            <a:r>
              <a:rPr lang="en-GB" dirty="0" err="1"/>
              <a:t>Freiheit</a:t>
            </a:r>
            <a:r>
              <a:rPr lang="en-GB" dirty="0"/>
              <a:t>, </a:t>
            </a:r>
            <a:r>
              <a:rPr lang="en-GB" dirty="0" err="1"/>
              <a:t>sich</a:t>
            </a:r>
            <a:r>
              <a:rPr lang="en-GB" dirty="0"/>
              <a:t> </a:t>
            </a:r>
            <a:r>
              <a:rPr lang="en-GB" dirty="0" err="1"/>
              <a:t>neue</a:t>
            </a:r>
            <a:r>
              <a:rPr lang="en-GB" dirty="0"/>
              <a:t> </a:t>
            </a:r>
            <a:r>
              <a:rPr lang="en-GB" dirty="0" err="1"/>
              <a:t>Fähigkeiten</a:t>
            </a:r>
            <a:r>
              <a:rPr lang="en-GB" dirty="0"/>
              <a:t> </a:t>
            </a:r>
            <a:r>
              <a:rPr lang="en-GB" dirty="0" err="1"/>
              <a:t>anzueignen</a:t>
            </a:r>
            <a:r>
              <a:rPr lang="en-GB" dirty="0"/>
              <a:t> und </a:t>
            </a:r>
            <a:r>
              <a:rPr lang="en-GB" dirty="0" err="1"/>
              <a:t>neue</a:t>
            </a:r>
            <a:r>
              <a:rPr lang="en-GB" dirty="0"/>
              <a:t> </a:t>
            </a:r>
            <a:r>
              <a:rPr lang="en-GB" dirty="0" err="1"/>
              <a:t>Wege</a:t>
            </a:r>
            <a:r>
              <a:rPr lang="en-GB" dirty="0"/>
              <a:t> der </a:t>
            </a:r>
            <a:r>
              <a:rPr lang="en-GB" dirty="0" err="1"/>
              <a:t>Interaktion</a:t>
            </a:r>
            <a:r>
              <a:rPr lang="en-GB" dirty="0"/>
              <a:t> </a:t>
            </a:r>
            <a:r>
              <a:rPr lang="en-GB" dirty="0" err="1"/>
              <a:t>mit</a:t>
            </a:r>
            <a:r>
              <a:rPr lang="en-GB" dirty="0"/>
              <a:t> der Welt </a:t>
            </a:r>
            <a:r>
              <a:rPr lang="en-GB" dirty="0" err="1"/>
              <a:t>zu</a:t>
            </a:r>
            <a:r>
              <a:rPr lang="en-GB" dirty="0"/>
              <a:t> </a:t>
            </a:r>
            <a:r>
              <a:rPr lang="en-GB" dirty="0" err="1"/>
              <a:t>entwickeln</a:t>
            </a:r>
            <a:r>
              <a:rPr lang="en-GB" dirty="0"/>
              <a:t>. </a:t>
            </a:r>
            <a:r>
              <a:rPr lang="en-GB" dirty="0" err="1"/>
              <a:t>Er</a:t>
            </a:r>
            <a:r>
              <a:rPr lang="en-GB" dirty="0"/>
              <a:t> </a:t>
            </a:r>
            <a:r>
              <a:rPr lang="en-GB" dirty="0" err="1"/>
              <a:t>kann</a:t>
            </a:r>
            <a:r>
              <a:rPr lang="en-GB" dirty="0"/>
              <a:t> </a:t>
            </a:r>
            <a:r>
              <a:rPr lang="en-GB" dirty="0" err="1"/>
              <a:t>Lernschritte</a:t>
            </a:r>
            <a:r>
              <a:rPr lang="en-GB" dirty="0"/>
              <a:t> </a:t>
            </a:r>
            <a:r>
              <a:rPr lang="en-GB" dirty="0" err="1"/>
              <a:t>nachholen</a:t>
            </a:r>
            <a:r>
              <a:rPr lang="en-GB" dirty="0"/>
              <a:t>, </a:t>
            </a:r>
            <a:r>
              <a:rPr lang="en-GB" dirty="0" err="1"/>
              <a:t>welche</a:t>
            </a:r>
            <a:r>
              <a:rPr lang="en-GB" dirty="0"/>
              <a:t> </a:t>
            </a:r>
            <a:r>
              <a:rPr lang="en-GB" dirty="0" err="1"/>
              <a:t>ihm</a:t>
            </a:r>
            <a:r>
              <a:rPr lang="en-GB" dirty="0"/>
              <a:t> in der </a:t>
            </a:r>
            <a:r>
              <a:rPr lang="en-GB" dirty="0" err="1"/>
              <a:t>Kindheit</a:t>
            </a:r>
            <a:r>
              <a:rPr lang="en-GB" dirty="0"/>
              <a:t> </a:t>
            </a:r>
            <a:r>
              <a:rPr lang="en-GB" dirty="0" err="1"/>
              <a:t>versagt</a:t>
            </a:r>
            <a:r>
              <a:rPr lang="en-GB" dirty="0"/>
              <a:t> </a:t>
            </a:r>
            <a:r>
              <a:rPr lang="en-GB" dirty="0" err="1"/>
              <a:t>geblieben</a:t>
            </a:r>
            <a:r>
              <a:rPr lang="en-GB" dirty="0"/>
              <a:t> </a:t>
            </a:r>
            <a:r>
              <a:rPr lang="en-GB" dirty="0" err="1"/>
              <a:t>sind</a:t>
            </a:r>
            <a:r>
              <a:rPr lang="en-GB" dirty="0"/>
              <a:t>. </a:t>
            </a:r>
          </a:p>
          <a:p>
            <a:r>
              <a:rPr lang="en-GB" dirty="0"/>
              <a:t>RDI und Future Templates (</a:t>
            </a:r>
            <a:r>
              <a:rPr lang="en-GB" dirty="0" err="1"/>
              <a:t>welche</a:t>
            </a:r>
            <a:r>
              <a:rPr lang="en-GB" dirty="0"/>
              <a:t> </a:t>
            </a:r>
            <a:r>
              <a:rPr lang="en-GB" dirty="0" err="1"/>
              <a:t>nach</a:t>
            </a:r>
            <a:r>
              <a:rPr lang="en-GB" dirty="0"/>
              <a:t> der </a:t>
            </a:r>
            <a:r>
              <a:rPr lang="en-GB" dirty="0" err="1"/>
              <a:t>Prozessierung</a:t>
            </a:r>
            <a:r>
              <a:rPr lang="en-GB" dirty="0"/>
              <a:t> der Trigger </a:t>
            </a:r>
            <a:r>
              <a:rPr lang="en-GB" dirty="0" err="1"/>
              <a:t>angewendet</a:t>
            </a:r>
            <a:r>
              <a:rPr lang="en-GB" dirty="0"/>
              <a:t> </a:t>
            </a:r>
            <a:r>
              <a:rPr lang="en-GB" dirty="0" err="1"/>
              <a:t>werden</a:t>
            </a:r>
            <a:r>
              <a:rPr lang="en-GB" dirty="0"/>
              <a:t> </a:t>
            </a:r>
            <a:r>
              <a:rPr lang="en-GB" dirty="0" err="1"/>
              <a:t>sollten</a:t>
            </a:r>
            <a:r>
              <a:rPr lang="en-GB" dirty="0"/>
              <a:t>) </a:t>
            </a:r>
            <a:r>
              <a:rPr lang="en-GB" dirty="0" err="1"/>
              <a:t>befähigen</a:t>
            </a:r>
            <a:r>
              <a:rPr lang="en-GB" dirty="0"/>
              <a:t> den </a:t>
            </a:r>
            <a:r>
              <a:rPr lang="en-GB" dirty="0" err="1"/>
              <a:t>Patienten</a:t>
            </a:r>
            <a:r>
              <a:rPr lang="en-GB" dirty="0"/>
              <a:t> den </a:t>
            </a:r>
            <a:r>
              <a:rPr lang="en-GB" dirty="0" err="1"/>
              <a:t>Herausforderungen</a:t>
            </a:r>
            <a:r>
              <a:rPr lang="en-GB" dirty="0"/>
              <a:t> des </a:t>
            </a:r>
            <a:r>
              <a:rPr lang="en-GB" dirty="0" err="1"/>
              <a:t>Lebens</a:t>
            </a:r>
            <a:r>
              <a:rPr lang="en-GB" dirty="0"/>
              <a:t> </a:t>
            </a:r>
            <a:r>
              <a:rPr lang="en-GB" dirty="0" err="1"/>
              <a:t>gewachsen</a:t>
            </a:r>
            <a:r>
              <a:rPr lang="en-GB" dirty="0"/>
              <a:t> </a:t>
            </a:r>
            <a:r>
              <a:rPr lang="en-GB" dirty="0" err="1"/>
              <a:t>zu</a:t>
            </a:r>
            <a:r>
              <a:rPr lang="en-GB" dirty="0"/>
              <a:t> sein und am </a:t>
            </a:r>
            <a:r>
              <a:rPr lang="en-GB" dirty="0" err="1"/>
              <a:t>Leben</a:t>
            </a:r>
            <a:r>
              <a:rPr lang="en-GB" dirty="0"/>
              <a:t> </a:t>
            </a:r>
            <a:r>
              <a:rPr lang="en-GB" dirty="0" err="1"/>
              <a:t>teilzunehmen</a:t>
            </a:r>
            <a:r>
              <a:rPr lang="en-GB" dirty="0"/>
              <a:t>.</a:t>
            </a:r>
            <a:endParaRPr lang="en-US" dirty="0"/>
          </a:p>
        </p:txBody>
      </p:sp>
    </p:spTree>
    <p:extLst>
      <p:ext uri="{BB962C8B-B14F-4D97-AF65-F5344CB8AC3E}">
        <p14:creationId xmlns:p14="http://schemas.microsoft.com/office/powerpoint/2010/main" val="3459199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extLst>
            <a:ext uri="{909E8E84-426E-40dd-AFC4-6F175D3DCCD1}">
              <a14:hiddenFill xmlns:a14="http://schemas.microsoft.com/office/drawing/2010/main" xmlns="">
                <a:solidFill>
                  <a:srgbClr val="FFFFFF"/>
                </a:solidFill>
              </a14:hiddenFill>
            </a:ext>
          </a:extLst>
        </p:spPr>
        <p:txBody>
          <a:bodyPr/>
          <a:lstStyle/>
          <a:p>
            <a:r>
              <a:rPr lang="en-US" dirty="0" err="1">
                <a:solidFill>
                  <a:srgbClr val="EAAD54"/>
                </a:solidFill>
                <a:effectLst/>
              </a:rPr>
              <a:t>Paare</a:t>
            </a:r>
            <a:r>
              <a:rPr lang="en-US" dirty="0">
                <a:solidFill>
                  <a:srgbClr val="EAAD54"/>
                </a:solidFill>
                <a:effectLst/>
              </a:rPr>
              <a:t> und </a:t>
            </a:r>
            <a:r>
              <a:rPr lang="en-US" dirty="0" err="1">
                <a:solidFill>
                  <a:srgbClr val="EAAD54"/>
                </a:solidFill>
                <a:effectLst/>
              </a:rPr>
              <a:t>Familie</a:t>
            </a:r>
            <a:endParaRPr lang="en-US" dirty="0">
              <a:solidFill>
                <a:srgbClr val="EAAD54"/>
              </a:solidFill>
              <a:effectLst/>
            </a:endParaRPr>
          </a:p>
        </p:txBody>
      </p:sp>
      <p:sp>
        <p:nvSpPr>
          <p:cNvPr id="33795"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Lst>
        </p:spPr>
        <p:txBody>
          <a:bodyPr>
            <a:normAutofit/>
          </a:bodyPr>
          <a:lstStyle/>
          <a:p>
            <a:r>
              <a:rPr lang="de-CH" dirty="0"/>
              <a:t>Neuverhandlung von Rollen im Familienleben: wenn ein dysfunktionaler Partner funktionsfähig wird.</a:t>
            </a:r>
          </a:p>
          <a:p>
            <a:r>
              <a:rPr lang="de-CH" dirty="0"/>
              <a:t>Beziehungen reparieren, die von einer psychischen Krankheit betroffen sind.</a:t>
            </a:r>
          </a:p>
          <a:p>
            <a:r>
              <a:rPr lang="de-CH" dirty="0"/>
              <a:t>Eine aussagekräftige Geschichte und eine Geschichte für Kinder über die Probleme der Eltern erstellen: klären, was man offenlegen- und wie man darüber reden möchte. </a:t>
            </a:r>
          </a:p>
          <a:p>
            <a:pPr>
              <a:buFont typeface="Wingdings" pitchFamily="2" charset="2"/>
              <a:buNone/>
            </a:pPr>
            <a:endParaRPr lang="en-US" dirty="0">
              <a:effectLst/>
            </a:endParaRPr>
          </a:p>
        </p:txBody>
      </p:sp>
      <p:sp>
        <p:nvSpPr>
          <p:cNvPr id="2" name="Date Placeholder 1"/>
          <p:cNvSpPr>
            <a:spLocks noGrp="1"/>
          </p:cNvSpPr>
          <p:nvPr>
            <p:ph type="dt" sz="quarter" idx="10"/>
          </p:nvPr>
        </p:nvSpPr>
        <p:spPr>
          <a:xfrm>
            <a:off x="152400" y="6381750"/>
            <a:ext cx="2133600" cy="476250"/>
          </a:xfrm>
          <a:prstGeom prst="rect">
            <a:avLst/>
          </a:prstGeom>
        </p:spPr>
        <p:txBody>
          <a:bodyPr/>
          <a:lstStyle/>
          <a:p>
            <a:pPr>
              <a:defRPr/>
            </a:pPr>
            <a:r>
              <a:rPr lang="nl-NL"/>
              <a:t>5 &amp; 6 juni 2015</a:t>
            </a:r>
            <a:endParaRPr lang="en-US"/>
          </a:p>
        </p:txBody>
      </p:sp>
      <p:sp>
        <p:nvSpPr>
          <p:cNvPr id="3" name="Footer Placeholder 2"/>
          <p:cNvSpPr>
            <a:spLocks noGrp="1"/>
          </p:cNvSpPr>
          <p:nvPr>
            <p:ph type="ftr" sz="quarter" idx="11"/>
          </p:nvPr>
        </p:nvSpPr>
        <p:spPr>
          <a:xfrm>
            <a:off x="3124200" y="6381750"/>
            <a:ext cx="2895600" cy="476250"/>
          </a:xfrm>
          <a:prstGeom prst="rect">
            <a:avLst/>
          </a:prstGeom>
        </p:spPr>
        <p:txBody>
          <a:bodyPr/>
          <a:lstStyle/>
          <a:p>
            <a:pPr>
              <a:defRPr/>
            </a:pPr>
            <a:r>
              <a:rPr lang="en-US"/>
              <a:t>Van der Hart </a:t>
            </a:r>
          </a:p>
        </p:txBody>
      </p:sp>
      <p:sp>
        <p:nvSpPr>
          <p:cNvPr id="4" name="Slide Number Placeholder 3"/>
          <p:cNvSpPr>
            <a:spLocks noGrp="1"/>
          </p:cNvSpPr>
          <p:nvPr>
            <p:ph type="sldNum" sz="quarter" idx="12"/>
          </p:nvPr>
        </p:nvSpPr>
        <p:spPr>
          <a:xfrm>
            <a:off x="6705600" y="6381750"/>
            <a:ext cx="2133600" cy="476250"/>
          </a:xfrm>
          <a:prstGeom prst="rect">
            <a:avLst/>
          </a:prstGeom>
        </p:spPr>
        <p:txBody>
          <a:bodyPr/>
          <a:lstStyle/>
          <a:p>
            <a:pPr>
              <a:defRPr/>
            </a:pPr>
            <a:fld id="{521AA146-62E7-4A33-AC8A-387157057E2D}" type="slidenum">
              <a:rPr lang="en-US" smtClean="0"/>
              <a:pPr>
                <a:defRPr/>
              </a:pPr>
              <a:t>68</a:t>
            </a:fld>
            <a:endParaRPr lang="en-US" dirty="0"/>
          </a:p>
        </p:txBody>
      </p:sp>
      <p:sp>
        <p:nvSpPr>
          <p:cNvPr id="5" name="Rectangle 1"/>
          <p:cNvSpPr>
            <a:spLocks noChangeArrowheads="1"/>
          </p:cNvSpPr>
          <p:nvPr/>
        </p:nvSpPr>
        <p:spPr bwMode="auto">
          <a:xfrm>
            <a:off x="0" y="0"/>
            <a:ext cx="9144000" cy="457200"/>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a:ln>
                  <a:noFill/>
                </a:ln>
                <a:solidFill>
                  <a:srgbClr val="212121"/>
                </a:solidFill>
                <a:effectLst/>
                <a:latin typeface="inherit"/>
              </a:rPr>
              <a:t>Neuverhandlung von Rollen im Familienleben: wenn ein dysfunktionaler Partner funktionsfähig wird</a:t>
            </a:r>
            <a:r>
              <a:rPr kumimoji="0" lang="de-DE" altLang="de-DE" sz="800" b="0" i="0" u="none" strike="noStrike" cap="none" normalizeH="0" baseline="0">
                <a:ln>
                  <a:noFill/>
                </a:ln>
                <a:solidFill>
                  <a:schemeClr val="tx1"/>
                </a:solidFill>
                <a:effectLst/>
              </a:rPr>
              <a:t> </a:t>
            </a: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59725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extLst>
            <a:ext uri="{909E8E84-426E-40dd-AFC4-6F175D3DCCD1}">
              <a14:hiddenFill xmlns:a14="http://schemas.microsoft.com/office/drawing/2010/main" xmlns="">
                <a:solidFill>
                  <a:srgbClr val="FFFFFF"/>
                </a:solidFill>
              </a14:hiddenFill>
            </a:ext>
          </a:extLst>
        </p:spPr>
        <p:txBody>
          <a:bodyPr/>
          <a:lstStyle/>
          <a:p>
            <a:r>
              <a:rPr lang="en-US" dirty="0" err="1">
                <a:solidFill>
                  <a:srgbClr val="EAAD54"/>
                </a:solidFill>
                <a:effectLst/>
              </a:rPr>
              <a:t>Sexualitaet</a:t>
            </a:r>
            <a:endParaRPr lang="en-US" dirty="0">
              <a:solidFill>
                <a:srgbClr val="EAAD54"/>
              </a:solidFill>
              <a:effectLst/>
            </a:endParaRPr>
          </a:p>
        </p:txBody>
      </p:sp>
      <p:sp>
        <p:nvSpPr>
          <p:cNvPr id="34819" name="Rectangle 3"/>
          <p:cNvSpPr>
            <a:spLocks noGrp="1" noChangeArrowheads="1"/>
          </p:cNvSpPr>
          <p:nvPr>
            <p:ph type="body" idx="1"/>
          </p:nvPr>
        </p:nvSpPr>
        <p:spPr>
          <a:xfrm>
            <a:off x="457200" y="1600200"/>
            <a:ext cx="8229600" cy="4114800"/>
          </a:xfrm>
          <a:noFill/>
          <a:extLst>
            <a:ext uri="{909E8E84-426E-40dd-AFC4-6F175D3DCCD1}">
              <a14:hiddenFill xmlns:a14="http://schemas.microsoft.com/office/drawing/2010/main" xmlns="">
                <a:solidFill>
                  <a:srgbClr val="FFFFFF"/>
                </a:solidFill>
              </a14:hiddenFill>
            </a:ext>
          </a:extLst>
        </p:spPr>
        <p:txBody>
          <a:bodyPr/>
          <a:lstStyle/>
          <a:p>
            <a:r>
              <a:rPr lang="en-US" dirty="0" err="1">
                <a:effectLst/>
              </a:rPr>
              <a:t>Scham</a:t>
            </a:r>
            <a:endParaRPr lang="en-US" dirty="0">
              <a:effectLst/>
            </a:endParaRPr>
          </a:p>
          <a:p>
            <a:r>
              <a:rPr lang="en-US" dirty="0">
                <a:effectLst/>
              </a:rPr>
              <a:t>Angst</a:t>
            </a:r>
          </a:p>
          <a:p>
            <a:r>
              <a:rPr lang="en-US" dirty="0" err="1">
                <a:effectLst/>
              </a:rPr>
              <a:t>Körperakzeptanz</a:t>
            </a:r>
            <a:endParaRPr lang="en-US" dirty="0">
              <a:effectLst/>
            </a:endParaRPr>
          </a:p>
          <a:p>
            <a:r>
              <a:rPr lang="en-US" dirty="0" err="1">
                <a:effectLst/>
              </a:rPr>
              <a:t>Vergnügen</a:t>
            </a:r>
            <a:endParaRPr lang="en-US" dirty="0">
              <a:effectLst/>
            </a:endParaRPr>
          </a:p>
          <a:p>
            <a:r>
              <a:rPr lang="en-US" dirty="0" err="1">
                <a:effectLst/>
              </a:rPr>
              <a:t>Psychoedukation</a:t>
            </a:r>
            <a:endParaRPr lang="en-US" dirty="0">
              <a:effectLst/>
            </a:endParaRPr>
          </a:p>
          <a:p>
            <a:r>
              <a:rPr lang="en-US" dirty="0" err="1">
                <a:effectLst/>
              </a:rPr>
              <a:t>Paarprobleme</a:t>
            </a:r>
            <a:endParaRPr lang="en-US" dirty="0">
              <a:effectLst/>
            </a:endParaRPr>
          </a:p>
          <a:p>
            <a:r>
              <a:rPr lang="en-US" dirty="0" err="1">
                <a:effectLst/>
              </a:rPr>
              <a:t>Fragen</a:t>
            </a:r>
            <a:r>
              <a:rPr lang="en-US" dirty="0">
                <a:effectLst/>
              </a:rPr>
              <a:t> in </a:t>
            </a:r>
            <a:r>
              <a:rPr lang="en-US" dirty="0" err="1">
                <a:effectLst/>
              </a:rPr>
              <a:t>Bezug</a:t>
            </a:r>
            <a:r>
              <a:rPr lang="en-US" dirty="0">
                <a:effectLst/>
              </a:rPr>
              <a:t> auf die </a:t>
            </a:r>
            <a:r>
              <a:rPr lang="en-US" dirty="0" err="1">
                <a:effectLst/>
              </a:rPr>
              <a:t>sexuelle</a:t>
            </a:r>
            <a:r>
              <a:rPr lang="en-US" dirty="0">
                <a:effectLst/>
              </a:rPr>
              <a:t> </a:t>
            </a:r>
            <a:r>
              <a:rPr lang="en-US" dirty="0" err="1">
                <a:effectLst/>
              </a:rPr>
              <a:t>Identität</a:t>
            </a:r>
            <a:endParaRPr lang="en-US" dirty="0">
              <a:effectLst/>
            </a:endParaRPr>
          </a:p>
        </p:txBody>
      </p:sp>
      <p:sp>
        <p:nvSpPr>
          <p:cNvPr id="2" name="Date Placeholder 1"/>
          <p:cNvSpPr>
            <a:spLocks noGrp="1"/>
          </p:cNvSpPr>
          <p:nvPr>
            <p:ph type="dt" sz="quarter" idx="10"/>
          </p:nvPr>
        </p:nvSpPr>
        <p:spPr>
          <a:xfrm>
            <a:off x="152400" y="6381750"/>
            <a:ext cx="2133600" cy="476250"/>
          </a:xfrm>
          <a:prstGeom prst="rect">
            <a:avLst/>
          </a:prstGeom>
        </p:spPr>
        <p:txBody>
          <a:bodyPr/>
          <a:lstStyle/>
          <a:p>
            <a:pPr>
              <a:defRPr/>
            </a:pPr>
            <a:r>
              <a:rPr lang="nl-NL"/>
              <a:t>5 &amp; 6 juni 2015</a:t>
            </a:r>
            <a:endParaRPr lang="en-US"/>
          </a:p>
        </p:txBody>
      </p:sp>
      <p:sp>
        <p:nvSpPr>
          <p:cNvPr id="3" name="Footer Placeholder 2"/>
          <p:cNvSpPr>
            <a:spLocks noGrp="1"/>
          </p:cNvSpPr>
          <p:nvPr>
            <p:ph type="ftr" sz="quarter" idx="11"/>
          </p:nvPr>
        </p:nvSpPr>
        <p:spPr>
          <a:xfrm>
            <a:off x="3124200" y="6381750"/>
            <a:ext cx="2895600" cy="476250"/>
          </a:xfrm>
          <a:prstGeom prst="rect">
            <a:avLst/>
          </a:prstGeom>
        </p:spPr>
        <p:txBody>
          <a:bodyPr/>
          <a:lstStyle/>
          <a:p>
            <a:pPr>
              <a:defRPr/>
            </a:pPr>
            <a:r>
              <a:rPr lang="en-US"/>
              <a:t>Van der Hart </a:t>
            </a:r>
          </a:p>
        </p:txBody>
      </p:sp>
      <p:sp>
        <p:nvSpPr>
          <p:cNvPr id="4" name="Slide Number Placeholder 3"/>
          <p:cNvSpPr>
            <a:spLocks noGrp="1"/>
          </p:cNvSpPr>
          <p:nvPr>
            <p:ph type="sldNum" sz="quarter" idx="12"/>
          </p:nvPr>
        </p:nvSpPr>
        <p:spPr>
          <a:xfrm>
            <a:off x="6705600" y="6381750"/>
            <a:ext cx="2133600" cy="476250"/>
          </a:xfrm>
          <a:prstGeom prst="rect">
            <a:avLst/>
          </a:prstGeom>
        </p:spPr>
        <p:txBody>
          <a:bodyPr/>
          <a:lstStyle/>
          <a:p>
            <a:pPr>
              <a:defRPr/>
            </a:pPr>
            <a:fld id="{521AA146-62E7-4A33-AC8A-387157057E2D}" type="slidenum">
              <a:rPr lang="en-US" smtClean="0"/>
              <a:pPr>
                <a:defRPr/>
              </a:pPr>
              <a:t>69</a:t>
            </a:fld>
            <a:endParaRPr lang="en-US" dirty="0"/>
          </a:p>
        </p:txBody>
      </p:sp>
    </p:spTree>
    <p:extLst>
      <p:ext uri="{BB962C8B-B14F-4D97-AF65-F5344CB8AC3E}">
        <p14:creationId xmlns:p14="http://schemas.microsoft.com/office/powerpoint/2010/main" val="1815223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a:t>Stabilisierung</a:t>
            </a:r>
            <a:endParaRPr lang="en-US" dirty="0"/>
          </a:p>
        </p:txBody>
      </p:sp>
      <p:sp>
        <p:nvSpPr>
          <p:cNvPr id="3" name="Content Placeholder 2"/>
          <p:cNvSpPr>
            <a:spLocks noGrp="1"/>
          </p:cNvSpPr>
          <p:nvPr>
            <p:ph idx="1"/>
          </p:nvPr>
        </p:nvSpPr>
        <p:spPr/>
        <p:txBody>
          <a:bodyPr>
            <a:normAutofit/>
          </a:bodyPr>
          <a:lstStyle/>
          <a:p>
            <a:r>
              <a:rPr lang="de-CH" dirty="0"/>
              <a:t>ANP muss die Fähigkeit haben ruhig zu bleiben </a:t>
            </a:r>
            <a:r>
              <a:rPr lang="mr-IN" dirty="0"/>
              <a:t>–</a:t>
            </a:r>
            <a:r>
              <a:rPr lang="de-CH" dirty="0"/>
              <a:t> sonst kann der ANP die </a:t>
            </a:r>
            <a:r>
              <a:rPr lang="de-CH" dirty="0" err="1"/>
              <a:t>EP’s</a:t>
            </a:r>
            <a:r>
              <a:rPr lang="de-CH" dirty="0"/>
              <a:t> nicht darin unterstützen ruhiger zu werden</a:t>
            </a:r>
          </a:p>
          <a:p>
            <a:r>
              <a:rPr lang="de-CH" dirty="0"/>
              <a:t>Die einzigen Alternativen sind Abschalten, Ausführen von Ersatzhandlung(en) (z. B. Suchtverhalten) oder Steckenbleiben in negativen Gedanken und Handlungen (Aktivierung von maladaptiven Gedächtnis-netzwerken)</a:t>
            </a:r>
          </a:p>
        </p:txBody>
      </p:sp>
    </p:spTree>
    <p:extLst>
      <p:ext uri="{BB962C8B-B14F-4D97-AF65-F5344CB8AC3E}">
        <p14:creationId xmlns:p14="http://schemas.microsoft.com/office/powerpoint/2010/main" val="174075800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extLst>
            <a:ext uri="{909E8E84-426E-40dd-AFC4-6F175D3DCCD1}">
              <a14:hiddenFill xmlns:a14="http://schemas.microsoft.com/office/drawing/2010/main" xmlns="">
                <a:solidFill>
                  <a:srgbClr val="FFFFFF"/>
                </a:solidFill>
              </a14:hiddenFill>
            </a:ext>
          </a:extLst>
        </p:spPr>
        <p:txBody>
          <a:bodyPr/>
          <a:lstStyle/>
          <a:p>
            <a:r>
              <a:rPr lang="en-US" dirty="0" err="1">
                <a:solidFill>
                  <a:srgbClr val="EAAD54"/>
                </a:solidFill>
                <a:effectLst/>
              </a:rPr>
              <a:t>Vergnügen</a:t>
            </a:r>
            <a:r>
              <a:rPr lang="en-US" dirty="0">
                <a:solidFill>
                  <a:srgbClr val="EAAD54"/>
                </a:solidFill>
                <a:effectLst/>
              </a:rPr>
              <a:t> und </a:t>
            </a:r>
            <a:r>
              <a:rPr lang="en-US" dirty="0" err="1">
                <a:solidFill>
                  <a:srgbClr val="EAAD54"/>
                </a:solidFill>
                <a:effectLst/>
              </a:rPr>
              <a:t>FReude</a:t>
            </a:r>
            <a:endParaRPr lang="en-US" dirty="0">
              <a:solidFill>
                <a:srgbClr val="EAAD54"/>
              </a:solidFill>
              <a:effectLst/>
            </a:endParaRPr>
          </a:p>
        </p:txBody>
      </p:sp>
      <p:sp>
        <p:nvSpPr>
          <p:cNvPr id="28675"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Lst>
        </p:spPr>
        <p:txBody>
          <a:bodyPr>
            <a:normAutofit/>
          </a:bodyPr>
          <a:lstStyle/>
          <a:p>
            <a:pPr>
              <a:lnSpc>
                <a:spcPct val="90000"/>
              </a:lnSpc>
            </a:pPr>
            <a:r>
              <a:rPr lang="en-US" dirty="0">
                <a:effectLst/>
              </a:rPr>
              <a:t>Das “Problem” </a:t>
            </a:r>
            <a:r>
              <a:rPr lang="en-US" dirty="0" err="1">
                <a:effectLst/>
              </a:rPr>
              <a:t>mit</a:t>
            </a:r>
            <a:r>
              <a:rPr lang="en-US" dirty="0">
                <a:effectLst/>
              </a:rPr>
              <a:t> </a:t>
            </a:r>
            <a:r>
              <a:rPr lang="en-US" dirty="0" err="1">
                <a:effectLst/>
              </a:rPr>
              <a:t>Vergnügen</a:t>
            </a:r>
            <a:endParaRPr lang="en-US" dirty="0">
              <a:effectLst/>
            </a:endParaRPr>
          </a:p>
          <a:p>
            <a:pPr>
              <a:lnSpc>
                <a:spcPct val="90000"/>
              </a:lnSpc>
            </a:pPr>
            <a:r>
              <a:rPr lang="en-US" dirty="0" err="1"/>
              <a:t>Einen</a:t>
            </a:r>
            <a:r>
              <a:rPr lang="en-US" dirty="0"/>
              <a:t> </a:t>
            </a:r>
            <a:r>
              <a:rPr lang="en-US" dirty="0" err="1"/>
              <a:t>Umgang</a:t>
            </a:r>
            <a:r>
              <a:rPr lang="en-US" dirty="0"/>
              <a:t> </a:t>
            </a:r>
            <a:r>
              <a:rPr lang="en-US" dirty="0" err="1"/>
              <a:t>mit</a:t>
            </a:r>
            <a:r>
              <a:rPr lang="en-US" dirty="0"/>
              <a:t> </a:t>
            </a:r>
            <a:r>
              <a:rPr lang="en-US" dirty="0" err="1"/>
              <a:t>Hyperarousal</a:t>
            </a:r>
            <a:r>
              <a:rPr lang="en-US" dirty="0"/>
              <a:t> </a:t>
            </a:r>
            <a:r>
              <a:rPr lang="en-US" dirty="0" err="1"/>
              <a:t>entwickeln</a:t>
            </a:r>
            <a:endParaRPr lang="en-US" dirty="0">
              <a:effectLst/>
            </a:endParaRPr>
          </a:p>
          <a:p>
            <a:pPr>
              <a:lnSpc>
                <a:spcPct val="90000"/>
              </a:lnSpc>
            </a:pPr>
            <a:r>
              <a:rPr lang="en-US" dirty="0" err="1"/>
              <a:t>Ü</a:t>
            </a:r>
            <a:r>
              <a:rPr lang="en-US" dirty="0" err="1">
                <a:effectLst/>
              </a:rPr>
              <a:t>berzeugungen</a:t>
            </a:r>
            <a:r>
              <a:rPr lang="en-US" dirty="0">
                <a:effectLst/>
              </a:rPr>
              <a:t> </a:t>
            </a:r>
            <a:r>
              <a:rPr lang="en-US" dirty="0" err="1">
                <a:effectLst/>
              </a:rPr>
              <a:t>verändern</a:t>
            </a:r>
            <a:endParaRPr lang="en-US" dirty="0">
              <a:effectLst/>
            </a:endParaRPr>
          </a:p>
          <a:p>
            <a:pPr>
              <a:lnSpc>
                <a:spcPct val="90000"/>
              </a:lnSpc>
            </a:pPr>
            <a:endParaRPr lang="en-US" dirty="0">
              <a:effectLst/>
            </a:endParaRPr>
          </a:p>
          <a:p>
            <a:pPr lvl="1">
              <a:lnSpc>
                <a:spcPct val="90000"/>
              </a:lnSpc>
            </a:pPr>
            <a:r>
              <a:rPr lang="de-CH" dirty="0"/>
              <a:t>Wenn ich mich gut fühle, kann ich das Schlechte nicht antizipieren (kommen sehen)</a:t>
            </a:r>
          </a:p>
          <a:p>
            <a:pPr lvl="1">
              <a:lnSpc>
                <a:spcPct val="90000"/>
              </a:lnSpc>
            </a:pPr>
            <a:r>
              <a:rPr lang="de-CH" dirty="0"/>
              <a:t>Das Gute signalisiert das Schlechte</a:t>
            </a:r>
          </a:p>
          <a:p>
            <a:pPr lvl="1">
              <a:lnSpc>
                <a:spcPct val="90000"/>
              </a:lnSpc>
            </a:pPr>
            <a:r>
              <a:rPr lang="de-CH" dirty="0"/>
              <a:t>Nichts Gutes hält jemals an</a:t>
            </a:r>
          </a:p>
          <a:p>
            <a:pPr lvl="1">
              <a:lnSpc>
                <a:spcPct val="90000"/>
              </a:lnSpc>
            </a:pPr>
            <a:r>
              <a:rPr lang="de-CH" dirty="0"/>
              <a:t>Ich verdiene nichts Gutes</a:t>
            </a:r>
          </a:p>
          <a:p>
            <a:pPr lvl="1">
              <a:lnSpc>
                <a:spcPct val="90000"/>
              </a:lnSpc>
            </a:pPr>
            <a:r>
              <a:rPr lang="de-CH" dirty="0"/>
              <a:t>Schande angesichts des Guten</a:t>
            </a:r>
            <a:endParaRPr lang="en-US" dirty="0">
              <a:effectLst/>
            </a:endParaRPr>
          </a:p>
        </p:txBody>
      </p:sp>
      <p:sp>
        <p:nvSpPr>
          <p:cNvPr id="2" name="Date Placeholder 1"/>
          <p:cNvSpPr>
            <a:spLocks noGrp="1"/>
          </p:cNvSpPr>
          <p:nvPr>
            <p:ph type="dt" sz="quarter" idx="10"/>
          </p:nvPr>
        </p:nvSpPr>
        <p:spPr>
          <a:xfrm>
            <a:off x="152400" y="6381750"/>
            <a:ext cx="2133600" cy="476250"/>
          </a:xfrm>
          <a:prstGeom prst="rect">
            <a:avLst/>
          </a:prstGeom>
        </p:spPr>
        <p:txBody>
          <a:bodyPr/>
          <a:lstStyle/>
          <a:p>
            <a:pPr>
              <a:defRPr/>
            </a:pPr>
            <a:r>
              <a:rPr lang="nl-NL"/>
              <a:t>5 &amp; 6 juni 2015</a:t>
            </a:r>
            <a:endParaRPr lang="en-US"/>
          </a:p>
        </p:txBody>
      </p:sp>
      <p:sp>
        <p:nvSpPr>
          <p:cNvPr id="3" name="Footer Placeholder 2"/>
          <p:cNvSpPr>
            <a:spLocks noGrp="1"/>
          </p:cNvSpPr>
          <p:nvPr>
            <p:ph type="ftr" sz="quarter" idx="11"/>
          </p:nvPr>
        </p:nvSpPr>
        <p:spPr>
          <a:xfrm>
            <a:off x="3124200" y="6381750"/>
            <a:ext cx="2895600" cy="476250"/>
          </a:xfrm>
          <a:prstGeom prst="rect">
            <a:avLst/>
          </a:prstGeom>
        </p:spPr>
        <p:txBody>
          <a:bodyPr/>
          <a:lstStyle/>
          <a:p>
            <a:pPr>
              <a:defRPr/>
            </a:pPr>
            <a:r>
              <a:rPr lang="en-US"/>
              <a:t>Van der Hart </a:t>
            </a:r>
          </a:p>
        </p:txBody>
      </p:sp>
      <p:sp>
        <p:nvSpPr>
          <p:cNvPr id="4" name="Slide Number Placeholder 3"/>
          <p:cNvSpPr>
            <a:spLocks noGrp="1"/>
          </p:cNvSpPr>
          <p:nvPr>
            <p:ph type="sldNum" sz="quarter" idx="12"/>
          </p:nvPr>
        </p:nvSpPr>
        <p:spPr>
          <a:xfrm>
            <a:off x="6705600" y="6381750"/>
            <a:ext cx="2133600" cy="476250"/>
          </a:xfrm>
          <a:prstGeom prst="rect">
            <a:avLst/>
          </a:prstGeom>
        </p:spPr>
        <p:txBody>
          <a:bodyPr/>
          <a:lstStyle/>
          <a:p>
            <a:pPr>
              <a:defRPr/>
            </a:pPr>
            <a:fld id="{521AA146-62E7-4A33-AC8A-387157057E2D}" type="slidenum">
              <a:rPr lang="en-US" smtClean="0"/>
              <a:pPr>
                <a:defRPr/>
              </a:pPr>
              <a:t>70</a:t>
            </a:fld>
            <a:endParaRPr lang="en-US" dirty="0"/>
          </a:p>
        </p:txBody>
      </p:sp>
    </p:spTree>
    <p:extLst>
      <p:ext uri="{BB962C8B-B14F-4D97-AF65-F5344CB8AC3E}">
        <p14:creationId xmlns:p14="http://schemas.microsoft.com/office/powerpoint/2010/main" val="20939096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1266" name="Rectangle 2"/>
          <p:cNvSpPr>
            <a:spLocks noGrp="1" noChangeArrowheads="1"/>
          </p:cNvSpPr>
          <p:nvPr>
            <p:ph type="title" idx="4294967295"/>
          </p:nvPr>
        </p:nvSpPr>
        <p:spPr>
          <a:xfrm>
            <a:off x="304800" y="0"/>
            <a:ext cx="8458200" cy="1371600"/>
          </a:xfrm>
        </p:spPr>
        <p:txBody>
          <a:bodyPr/>
          <a:lstStyle/>
          <a:p>
            <a:pPr eaLnBrk="1" hangingPunct="1">
              <a:defRPr/>
            </a:pPr>
            <a:r>
              <a:rPr lang="en-US" sz="4000" dirty="0" err="1"/>
              <a:t>Wege</a:t>
            </a:r>
            <a:r>
              <a:rPr lang="en-US" sz="4000" dirty="0"/>
              <a:t> </a:t>
            </a:r>
            <a:r>
              <a:rPr lang="en-US" sz="4000" dirty="0" err="1"/>
              <a:t>zur</a:t>
            </a:r>
            <a:r>
              <a:rPr lang="en-US" sz="4000" dirty="0"/>
              <a:t> </a:t>
            </a:r>
            <a:r>
              <a:rPr lang="en-US" sz="4000" dirty="0" err="1"/>
              <a:t>GesamtIntegration</a:t>
            </a:r>
            <a:br>
              <a:rPr lang="en-US" sz="4000" dirty="0"/>
            </a:br>
            <a:r>
              <a:rPr lang="en-US" sz="2800" dirty="0">
                <a:effectLst/>
              </a:rPr>
              <a:t>(</a:t>
            </a:r>
            <a:r>
              <a:rPr lang="en-US" sz="2800" dirty="0" err="1">
                <a:effectLst/>
              </a:rPr>
              <a:t>Kluft</a:t>
            </a:r>
            <a:r>
              <a:rPr lang="en-US" sz="2800" dirty="0">
                <a:effectLst/>
              </a:rPr>
              <a:t>, 1993)</a:t>
            </a:r>
          </a:p>
        </p:txBody>
      </p:sp>
      <p:sp>
        <p:nvSpPr>
          <p:cNvPr id="58371" name="Rectangle 3"/>
          <p:cNvSpPr>
            <a:spLocks noGrp="1" noChangeArrowheads="1"/>
          </p:cNvSpPr>
          <p:nvPr>
            <p:ph type="body" idx="4294967295"/>
          </p:nvPr>
        </p:nvSpPr>
        <p:spPr>
          <a:xfrm>
            <a:off x="76200" y="1524000"/>
            <a:ext cx="7924800" cy="5029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lnSpcReduction="10000"/>
          </a:bodyPr>
          <a:lstStyle/>
          <a:p>
            <a:pPr lvl="2" eaLnBrk="1" hangingPunct="1">
              <a:lnSpc>
                <a:spcPct val="80000"/>
              </a:lnSpc>
            </a:pPr>
            <a:r>
              <a:rPr lang="en-US" sz="2800" dirty="0" err="1">
                <a:effectLst/>
              </a:rPr>
              <a:t>Meistens</a:t>
            </a:r>
            <a:r>
              <a:rPr lang="en-US" sz="2800" dirty="0">
                <a:effectLst/>
              </a:rPr>
              <a:t>: </a:t>
            </a:r>
            <a:r>
              <a:rPr lang="en-US" sz="2800" dirty="0" err="1">
                <a:effectLst/>
              </a:rPr>
              <a:t>Anteile</a:t>
            </a:r>
            <a:r>
              <a:rPr lang="en-US" sz="2800" dirty="0">
                <a:effectLst/>
              </a:rPr>
              <a:t> </a:t>
            </a:r>
            <a:r>
              <a:rPr lang="en-US" sz="2800" dirty="0" err="1">
                <a:effectLst/>
              </a:rPr>
              <a:t>schmelzen</a:t>
            </a:r>
            <a:r>
              <a:rPr lang="en-US" sz="2800" dirty="0">
                <a:effectLst/>
              </a:rPr>
              <a:t> </a:t>
            </a:r>
            <a:r>
              <a:rPr lang="en-US" sz="2800" dirty="0" err="1">
                <a:effectLst/>
              </a:rPr>
              <a:t>mit</a:t>
            </a:r>
            <a:r>
              <a:rPr lang="en-US" sz="2800" dirty="0">
                <a:effectLst/>
              </a:rPr>
              <a:t> der </a:t>
            </a:r>
            <a:r>
              <a:rPr lang="en-US" sz="2800" dirty="0" err="1">
                <a:effectLst/>
              </a:rPr>
              <a:t>Zeit</a:t>
            </a:r>
            <a:r>
              <a:rPr lang="en-US" sz="2800" dirty="0">
                <a:effectLst/>
              </a:rPr>
              <a:t> auf </a:t>
            </a:r>
            <a:r>
              <a:rPr lang="en-US" sz="2800" dirty="0" err="1">
                <a:effectLst/>
              </a:rPr>
              <a:t>natürliche</a:t>
            </a:r>
            <a:r>
              <a:rPr lang="en-US" sz="2800" dirty="0">
                <a:effectLst/>
              </a:rPr>
              <a:t> Weise </a:t>
            </a:r>
            <a:r>
              <a:rPr lang="en-US" sz="2800" dirty="0" err="1">
                <a:effectLst/>
              </a:rPr>
              <a:t>zusammen</a:t>
            </a:r>
            <a:endParaRPr lang="en-US" sz="2800" dirty="0">
              <a:effectLst/>
            </a:endParaRPr>
          </a:p>
          <a:p>
            <a:pPr lvl="2" eaLnBrk="1" hangingPunct="1">
              <a:lnSpc>
                <a:spcPct val="80000"/>
              </a:lnSpc>
            </a:pPr>
            <a:r>
              <a:rPr lang="en-US" sz="2800" dirty="0"/>
              <a:t>Das </a:t>
            </a:r>
            <a:r>
              <a:rPr lang="en-US" sz="2800" dirty="0" err="1"/>
              <a:t>Fusionieren</a:t>
            </a:r>
            <a:r>
              <a:rPr lang="en-US" sz="2800" dirty="0"/>
              <a:t> der </a:t>
            </a:r>
            <a:r>
              <a:rPr lang="en-US" sz="2800" dirty="0" err="1"/>
              <a:t>Anteile</a:t>
            </a:r>
            <a:r>
              <a:rPr lang="en-US" sz="2800" dirty="0"/>
              <a:t> </a:t>
            </a:r>
            <a:r>
              <a:rPr lang="en-US" sz="2800" dirty="0" err="1"/>
              <a:t>kann</a:t>
            </a:r>
            <a:r>
              <a:rPr lang="en-US" sz="2800" dirty="0"/>
              <a:t> </a:t>
            </a:r>
            <a:r>
              <a:rPr lang="en-US" sz="2800" dirty="0" err="1"/>
              <a:t>mit</a:t>
            </a:r>
            <a:r>
              <a:rPr lang="en-US" sz="2800" dirty="0"/>
              <a:t> </a:t>
            </a:r>
            <a:r>
              <a:rPr lang="en-US" sz="2800" dirty="0" err="1"/>
              <a:t>Hypnose</a:t>
            </a:r>
            <a:r>
              <a:rPr lang="en-US" sz="2800" dirty="0"/>
              <a:t>, Suggestion und Imagination </a:t>
            </a:r>
            <a:r>
              <a:rPr lang="en-US" sz="2800" dirty="0" err="1"/>
              <a:t>erleichtert</a:t>
            </a:r>
            <a:r>
              <a:rPr lang="en-US" sz="2800" dirty="0"/>
              <a:t> </a:t>
            </a:r>
            <a:r>
              <a:rPr lang="en-US" sz="2800" dirty="0" err="1"/>
              <a:t>werden</a:t>
            </a:r>
            <a:endParaRPr lang="en-US" sz="2800" dirty="0">
              <a:effectLst/>
            </a:endParaRPr>
          </a:p>
          <a:p>
            <a:pPr lvl="2" eaLnBrk="1" hangingPunct="1">
              <a:lnSpc>
                <a:spcPct val="80000"/>
              </a:lnSpc>
            </a:pPr>
            <a:r>
              <a:rPr lang="en-US" sz="2800" dirty="0" err="1">
                <a:effectLst/>
              </a:rPr>
              <a:t>Nach</a:t>
            </a:r>
            <a:r>
              <a:rPr lang="en-US" sz="2800" dirty="0">
                <a:effectLst/>
              </a:rPr>
              <a:t> </a:t>
            </a:r>
            <a:r>
              <a:rPr lang="en-US" sz="2800" dirty="0" err="1">
                <a:effectLst/>
              </a:rPr>
              <a:t>Problemlössungen</a:t>
            </a:r>
            <a:r>
              <a:rPr lang="en-US" sz="2800" dirty="0">
                <a:effectLst/>
              </a:rPr>
              <a:t> </a:t>
            </a:r>
            <a:r>
              <a:rPr lang="en-US" sz="2800" dirty="0" err="1">
                <a:effectLst/>
              </a:rPr>
              <a:t>kann</a:t>
            </a:r>
            <a:r>
              <a:rPr lang="en-US" sz="2800" dirty="0">
                <a:effectLst/>
              </a:rPr>
              <a:t> </a:t>
            </a:r>
            <a:r>
              <a:rPr lang="en-US" sz="2800" dirty="0" err="1">
                <a:effectLst/>
              </a:rPr>
              <a:t>eine</a:t>
            </a:r>
            <a:r>
              <a:rPr lang="en-US" sz="2800" dirty="0">
                <a:effectLst/>
              </a:rPr>
              <a:t> </a:t>
            </a:r>
            <a:r>
              <a:rPr lang="en-US" sz="2800" dirty="0" err="1">
                <a:effectLst/>
              </a:rPr>
              <a:t>spontane</a:t>
            </a:r>
            <a:r>
              <a:rPr lang="en-US" sz="2800" dirty="0">
                <a:effectLst/>
              </a:rPr>
              <a:t> Fusion der </a:t>
            </a:r>
            <a:r>
              <a:rPr lang="en-US" sz="2800" dirty="0" err="1">
                <a:effectLst/>
              </a:rPr>
              <a:t>Anteile</a:t>
            </a:r>
            <a:r>
              <a:rPr lang="en-US" sz="2800" dirty="0">
                <a:effectLst/>
              </a:rPr>
              <a:t> </a:t>
            </a:r>
            <a:r>
              <a:rPr lang="en-US" sz="2800" dirty="0" err="1">
                <a:effectLst/>
              </a:rPr>
              <a:t>erfolgen</a:t>
            </a:r>
            <a:endParaRPr lang="en-US" sz="2800" dirty="0">
              <a:effectLst/>
            </a:endParaRPr>
          </a:p>
          <a:p>
            <a:pPr lvl="2" eaLnBrk="1" hangingPunct="1">
              <a:lnSpc>
                <a:spcPct val="80000"/>
              </a:lnSpc>
            </a:pPr>
            <a:r>
              <a:rPr lang="en-US" sz="2800" dirty="0">
                <a:effectLst/>
              </a:rPr>
              <a:t>Die </a:t>
            </a:r>
            <a:r>
              <a:rPr lang="en-US" sz="2800" dirty="0" err="1">
                <a:effectLst/>
              </a:rPr>
              <a:t>Anteile</a:t>
            </a:r>
            <a:r>
              <a:rPr lang="en-US" sz="2800" dirty="0">
                <a:effectLst/>
              </a:rPr>
              <a:t> </a:t>
            </a:r>
            <a:r>
              <a:rPr lang="en-US" sz="2800" dirty="0" err="1">
                <a:effectLst/>
              </a:rPr>
              <a:t>merken</a:t>
            </a:r>
            <a:r>
              <a:rPr lang="en-US" sz="2800" dirty="0">
                <a:effectLst/>
              </a:rPr>
              <a:t>, </a:t>
            </a:r>
            <a:r>
              <a:rPr lang="en-US" sz="2800" dirty="0" err="1">
                <a:effectLst/>
              </a:rPr>
              <a:t>dass</a:t>
            </a:r>
            <a:r>
              <a:rPr lang="en-US" sz="2800" dirty="0">
                <a:effectLst/>
              </a:rPr>
              <a:t> </a:t>
            </a:r>
            <a:r>
              <a:rPr lang="en-US" sz="2800" dirty="0" err="1">
                <a:effectLst/>
              </a:rPr>
              <a:t>es</a:t>
            </a:r>
            <a:r>
              <a:rPr lang="en-US" sz="2800" dirty="0">
                <a:effectLst/>
              </a:rPr>
              <a:t> an der </a:t>
            </a:r>
            <a:r>
              <a:rPr lang="en-US" sz="2800" dirty="0" err="1">
                <a:effectLst/>
              </a:rPr>
              <a:t>Zeit</a:t>
            </a:r>
            <a:r>
              <a:rPr lang="en-US" sz="2800" dirty="0">
                <a:effectLst/>
              </a:rPr>
              <a:t> </a:t>
            </a:r>
            <a:r>
              <a:rPr lang="en-US" sz="2800" dirty="0" err="1">
                <a:effectLst/>
              </a:rPr>
              <a:t>ist</a:t>
            </a:r>
            <a:r>
              <a:rPr lang="en-US" sz="2800" dirty="0">
                <a:effectLst/>
              </a:rPr>
              <a:t>, </a:t>
            </a:r>
            <a:r>
              <a:rPr lang="en-US" sz="2800" dirty="0" err="1">
                <a:effectLst/>
              </a:rPr>
              <a:t>zu</a:t>
            </a:r>
            <a:r>
              <a:rPr lang="en-US" sz="2800" dirty="0">
                <a:effectLst/>
              </a:rPr>
              <a:t> </a:t>
            </a:r>
            <a:r>
              <a:rPr lang="en-US" sz="2800" dirty="0" err="1">
                <a:effectLst/>
              </a:rPr>
              <a:t>fusionieren</a:t>
            </a:r>
            <a:r>
              <a:rPr lang="en-US" sz="2800" dirty="0">
                <a:effectLst/>
              </a:rPr>
              <a:t>; dies </a:t>
            </a:r>
            <a:r>
              <a:rPr lang="en-US" sz="2800" dirty="0" err="1">
                <a:effectLst/>
              </a:rPr>
              <a:t>kann</a:t>
            </a:r>
            <a:r>
              <a:rPr lang="en-US" sz="2800" dirty="0">
                <a:effectLst/>
              </a:rPr>
              <a:t> </a:t>
            </a:r>
            <a:r>
              <a:rPr lang="en-US" sz="2800" dirty="0" err="1">
                <a:effectLst/>
              </a:rPr>
              <a:t>als</a:t>
            </a:r>
            <a:r>
              <a:rPr lang="en-US" sz="2800" dirty="0">
                <a:effectLst/>
              </a:rPr>
              <a:t> Tod </a:t>
            </a:r>
            <a:r>
              <a:rPr lang="en-US" sz="2800" dirty="0" err="1">
                <a:effectLst/>
              </a:rPr>
              <a:t>oder</a:t>
            </a:r>
            <a:r>
              <a:rPr lang="en-US" sz="2800" dirty="0">
                <a:effectLst/>
              </a:rPr>
              <a:t> </a:t>
            </a:r>
            <a:r>
              <a:rPr lang="en-US" sz="2800" dirty="0" err="1">
                <a:effectLst/>
              </a:rPr>
              <a:t>Wegnahme</a:t>
            </a:r>
            <a:r>
              <a:rPr lang="en-US" sz="2800" dirty="0">
                <a:effectLst/>
              </a:rPr>
              <a:t> (der </a:t>
            </a:r>
            <a:r>
              <a:rPr lang="en-US" sz="2800" dirty="0" err="1">
                <a:effectLst/>
              </a:rPr>
              <a:t>Anteile</a:t>
            </a:r>
            <a:r>
              <a:rPr lang="en-US" sz="2800" dirty="0">
                <a:effectLst/>
              </a:rPr>
              <a:t>) </a:t>
            </a:r>
            <a:r>
              <a:rPr lang="en-US" sz="2800" dirty="0" err="1">
                <a:effectLst/>
              </a:rPr>
              <a:t>erfahren</a:t>
            </a:r>
            <a:r>
              <a:rPr lang="en-US" sz="2800" dirty="0">
                <a:effectLst/>
              </a:rPr>
              <a:t> </a:t>
            </a:r>
            <a:r>
              <a:rPr lang="en-US" sz="2800" dirty="0" err="1">
                <a:effectLst/>
              </a:rPr>
              <a:t>werden</a:t>
            </a:r>
            <a:endParaRPr lang="en-US" sz="2800" dirty="0">
              <a:effectLst/>
            </a:endParaRPr>
          </a:p>
          <a:p>
            <a:pPr lvl="2" eaLnBrk="1" hangingPunct="1">
              <a:lnSpc>
                <a:spcPct val="80000"/>
              </a:lnSpc>
            </a:pPr>
            <a:r>
              <a:rPr lang="en-US" sz="2800" dirty="0" err="1">
                <a:effectLst/>
              </a:rPr>
              <a:t>Einige</a:t>
            </a:r>
            <a:r>
              <a:rPr lang="en-US" sz="2800" dirty="0">
                <a:effectLst/>
              </a:rPr>
              <a:t> </a:t>
            </a:r>
            <a:r>
              <a:rPr lang="en-US" sz="2800" dirty="0" err="1">
                <a:effectLst/>
              </a:rPr>
              <a:t>Anteile</a:t>
            </a:r>
            <a:r>
              <a:rPr lang="en-US" sz="2800" dirty="0">
                <a:effectLst/>
              </a:rPr>
              <a:t> </a:t>
            </a:r>
            <a:r>
              <a:rPr lang="en-US" sz="2800" dirty="0" err="1">
                <a:effectLst/>
              </a:rPr>
              <a:t>entscheiden</a:t>
            </a:r>
            <a:r>
              <a:rPr lang="en-US" sz="2800" dirty="0">
                <a:effectLst/>
              </a:rPr>
              <a:t>, </a:t>
            </a:r>
            <a:r>
              <a:rPr lang="en-US" sz="2800" dirty="0" err="1">
                <a:effectLst/>
              </a:rPr>
              <a:t>dass</a:t>
            </a:r>
            <a:r>
              <a:rPr lang="en-US" sz="2800" dirty="0">
                <a:effectLst/>
              </a:rPr>
              <a:t> </a:t>
            </a:r>
            <a:r>
              <a:rPr lang="en-US" sz="2800" dirty="0" err="1">
                <a:effectLst/>
              </a:rPr>
              <a:t>es</a:t>
            </a:r>
            <a:r>
              <a:rPr lang="en-US" sz="2800" dirty="0">
                <a:effectLst/>
              </a:rPr>
              <a:t> an der </a:t>
            </a:r>
            <a:r>
              <a:rPr lang="en-US" sz="2800" dirty="0" err="1">
                <a:effectLst/>
              </a:rPr>
              <a:t>Zeit</a:t>
            </a:r>
            <a:r>
              <a:rPr lang="en-US" sz="2800" dirty="0">
                <a:effectLst/>
              </a:rPr>
              <a:t> </a:t>
            </a:r>
            <a:r>
              <a:rPr lang="en-US" sz="2800" dirty="0" err="1">
                <a:effectLst/>
              </a:rPr>
              <a:t>ist</a:t>
            </a:r>
            <a:r>
              <a:rPr lang="en-US" sz="2800" dirty="0">
                <a:effectLst/>
              </a:rPr>
              <a:t>, </a:t>
            </a:r>
            <a:r>
              <a:rPr lang="en-US" sz="2800" dirty="0" err="1">
                <a:effectLst/>
              </a:rPr>
              <a:t>dass</a:t>
            </a:r>
            <a:r>
              <a:rPr lang="en-US" sz="2800" dirty="0">
                <a:effectLst/>
              </a:rPr>
              <a:t> </a:t>
            </a:r>
            <a:r>
              <a:rPr lang="en-US" sz="2800" dirty="0" err="1">
                <a:effectLst/>
              </a:rPr>
              <a:t>andere</a:t>
            </a:r>
            <a:r>
              <a:rPr lang="en-US" sz="2800" dirty="0">
                <a:effectLst/>
              </a:rPr>
              <a:t> </a:t>
            </a:r>
            <a:r>
              <a:rPr lang="en-US" sz="2800" dirty="0" err="1">
                <a:effectLst/>
              </a:rPr>
              <a:t>Anteile</a:t>
            </a:r>
            <a:r>
              <a:rPr lang="en-US" sz="2800" dirty="0">
                <a:effectLst/>
              </a:rPr>
              <a:t> </a:t>
            </a:r>
            <a:r>
              <a:rPr lang="en-US" sz="2800" dirty="0" err="1">
                <a:effectLst/>
              </a:rPr>
              <a:t>fusionieren</a:t>
            </a:r>
            <a:r>
              <a:rPr lang="en-US" sz="2800" dirty="0">
                <a:effectLst/>
              </a:rPr>
              <a:t> </a:t>
            </a:r>
            <a:r>
              <a:rPr lang="en-US" sz="2800" dirty="0" err="1">
                <a:effectLst/>
              </a:rPr>
              <a:t>sollten</a:t>
            </a:r>
            <a:r>
              <a:rPr lang="en-US" sz="2800" dirty="0">
                <a:effectLst/>
              </a:rPr>
              <a:t> und </a:t>
            </a:r>
            <a:r>
              <a:rPr lang="en-US" sz="2800" dirty="0" err="1">
                <a:effectLst/>
              </a:rPr>
              <a:t>diese</a:t>
            </a:r>
            <a:r>
              <a:rPr lang="en-US" sz="2800" dirty="0">
                <a:effectLst/>
              </a:rPr>
              <a:t> </a:t>
            </a:r>
            <a:r>
              <a:rPr lang="en-US" sz="2800" dirty="0" err="1">
                <a:effectLst/>
              </a:rPr>
              <a:t>Anteile</a:t>
            </a:r>
            <a:r>
              <a:rPr lang="en-US" sz="2800" dirty="0">
                <a:effectLst/>
              </a:rPr>
              <a:t> </a:t>
            </a:r>
            <a:r>
              <a:rPr lang="en-US" sz="2800" dirty="0" err="1">
                <a:effectLst/>
              </a:rPr>
              <a:t>entwickeln</a:t>
            </a:r>
            <a:r>
              <a:rPr lang="en-US" sz="2800" dirty="0">
                <a:effectLst/>
              </a:rPr>
              <a:t> </a:t>
            </a:r>
            <a:r>
              <a:rPr lang="en-US" sz="2800" dirty="0" err="1">
                <a:effectLst/>
              </a:rPr>
              <a:t>dafür</a:t>
            </a:r>
            <a:r>
              <a:rPr lang="en-US" sz="2800" dirty="0">
                <a:effectLst/>
              </a:rPr>
              <a:t> </a:t>
            </a:r>
            <a:r>
              <a:rPr lang="en-US" sz="2800" dirty="0" err="1">
                <a:effectLst/>
              </a:rPr>
              <a:t>einen</a:t>
            </a:r>
            <a:r>
              <a:rPr lang="en-US" sz="2800" dirty="0"/>
              <a:t> </a:t>
            </a:r>
            <a:r>
              <a:rPr lang="en-US" sz="2800"/>
              <a:t>inneren </a:t>
            </a:r>
            <a:r>
              <a:rPr lang="en-US" sz="2800" dirty="0"/>
              <a:t>Plan. </a:t>
            </a:r>
            <a:r>
              <a:rPr lang="en-US" sz="2800" dirty="0">
                <a:effectLst/>
              </a:rPr>
              <a:t> </a:t>
            </a:r>
          </a:p>
        </p:txBody>
      </p:sp>
      <p:sp>
        <p:nvSpPr>
          <p:cNvPr id="2" name="Date Placeholder 1"/>
          <p:cNvSpPr>
            <a:spLocks noGrp="1"/>
          </p:cNvSpPr>
          <p:nvPr>
            <p:ph type="dt" sz="quarter"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46376527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a:t>Begegnungsstätte</a:t>
            </a:r>
          </a:p>
        </p:txBody>
      </p:sp>
      <p:sp>
        <p:nvSpPr>
          <p:cNvPr id="3" name="Content Placeholder 2"/>
          <p:cNvSpPr>
            <a:spLocks noGrp="1"/>
          </p:cNvSpPr>
          <p:nvPr>
            <p:ph idx="1"/>
          </p:nvPr>
        </p:nvSpPr>
        <p:spPr/>
        <p:txBody>
          <a:bodyPr/>
          <a:lstStyle/>
          <a:p>
            <a:r>
              <a:rPr lang="de-CH" dirty="0"/>
              <a:t>Ein Vorgehen, um mit dem gesamten System des Klienten zu arbeiten</a:t>
            </a:r>
          </a:p>
          <a:p>
            <a:r>
              <a:rPr lang="de-CH" dirty="0"/>
              <a:t>Fördert das Ko-Bewusstsein und die Zusammenarbeit zwischen ANP und EPs sowie zwischen EPs</a:t>
            </a:r>
          </a:p>
          <a:p>
            <a:r>
              <a:rPr lang="de-CH" dirty="0"/>
              <a:t>Fördert die erwachsene Führungsfähigkeit</a:t>
            </a:r>
          </a:p>
          <a:p>
            <a:endParaRPr lang="de-CH" dirty="0"/>
          </a:p>
        </p:txBody>
      </p:sp>
    </p:spTree>
    <p:extLst>
      <p:ext uri="{BB962C8B-B14F-4D97-AF65-F5344CB8AC3E}">
        <p14:creationId xmlns:p14="http://schemas.microsoft.com/office/powerpoint/2010/main" val="1833122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CH" dirty="0"/>
              <a:t>mit Anteilen Kommunizieren </a:t>
            </a:r>
            <a:r>
              <a:rPr lang="de-CH" sz="1600" dirty="0"/>
              <a:t>(George Fraser, </a:t>
            </a:r>
            <a:r>
              <a:rPr lang="de-CH" sz="1600" dirty="0" err="1"/>
              <a:t>kathy</a:t>
            </a:r>
            <a:r>
              <a:rPr lang="de-CH" sz="1600" dirty="0"/>
              <a:t> Martin )</a:t>
            </a:r>
          </a:p>
        </p:txBody>
      </p:sp>
      <p:sp>
        <p:nvSpPr>
          <p:cNvPr id="3" name="Content Placeholder 2"/>
          <p:cNvSpPr>
            <a:spLocks noGrp="1"/>
          </p:cNvSpPr>
          <p:nvPr>
            <p:ph idx="1"/>
          </p:nvPr>
        </p:nvSpPr>
        <p:spPr/>
        <p:txBody>
          <a:bodyPr>
            <a:normAutofit fontScale="92500" lnSpcReduction="10000"/>
          </a:bodyPr>
          <a:lstStyle/>
          <a:p>
            <a:r>
              <a:rPr lang="de-CH" i="1" dirty="0"/>
              <a:t>Wir alle haben “Anteile” oder “Aspekte” von uns selbst. </a:t>
            </a:r>
          </a:p>
          <a:p>
            <a:r>
              <a:rPr lang="de-CH" i="1" dirty="0"/>
              <a:t>Zum Beispiel: “Zum einen will ich ja sagen und zum anderen will ich nein sagen.” oder “Ein Teil von mir ist traurig und ein anderer Teil von mir ist wütend. </a:t>
            </a:r>
          </a:p>
          <a:p>
            <a:r>
              <a:rPr lang="de-CH" i="1" dirty="0"/>
              <a:t>Das bedeutet nicht, dass Sie multiple Persönlichkeiten haben. Es bedeutet, dass verschiedene internale Erfahrungen miteinander im Konflikt sind.</a:t>
            </a:r>
          </a:p>
          <a:p>
            <a:r>
              <a:rPr lang="de-CH" i="1" dirty="0"/>
              <a:t>Es ist so hilfreich, über diese verschiedenen Facetten von sich selbst reden zu können. Sind Sie bereit, es zu versuchen?</a:t>
            </a:r>
            <a:endParaRPr lang="de-CH" dirty="0"/>
          </a:p>
        </p:txBody>
      </p:sp>
    </p:spTree>
    <p:extLst>
      <p:ext uri="{BB962C8B-B14F-4D97-AF65-F5344CB8AC3E}">
        <p14:creationId xmlns:p14="http://schemas.microsoft.com/office/powerpoint/2010/main" val="3121933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0</TotalTime>
  <Words>5303</Words>
  <Application>Microsoft Office PowerPoint</Application>
  <PresentationFormat>Bildschirmpräsentation (4:3)</PresentationFormat>
  <Paragraphs>429</Paragraphs>
  <Slides>71</Slides>
  <Notes>11</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71</vt:i4>
      </vt:variant>
    </vt:vector>
  </HeadingPairs>
  <TitlesOfParts>
    <vt:vector size="81" baseType="lpstr">
      <vt:lpstr>Arial</vt:lpstr>
      <vt:lpstr>Calibri</vt:lpstr>
      <vt:lpstr>inherit</vt:lpstr>
      <vt:lpstr>Mangal</vt:lpstr>
      <vt:lpstr>Monotype Sorts</vt:lpstr>
      <vt:lpstr>Times New Roman</vt:lpstr>
      <vt:lpstr>Trebuchet MS</vt:lpstr>
      <vt:lpstr>Wingdings</vt:lpstr>
      <vt:lpstr>Wingdings 2</vt:lpstr>
      <vt:lpstr>Opulent</vt:lpstr>
      <vt:lpstr>EMDR Behandlung Bei Komplex-trauma</vt:lpstr>
      <vt:lpstr>Phase 1 EMDR: Anamnese</vt:lpstr>
      <vt:lpstr>Vorbereitung – Was braucht‘s  vor der Arbeit an Erinnerungen</vt:lpstr>
      <vt:lpstr>PhasenOrientierte Behandlung Phase 1: Stabilisierung (EMDR Phase 2 - Vorbereitung)</vt:lpstr>
      <vt:lpstr>Stabilisierung</vt:lpstr>
      <vt:lpstr>Stabilisierung</vt:lpstr>
      <vt:lpstr>Stabilisierung</vt:lpstr>
      <vt:lpstr>Begegnungsstätte</vt:lpstr>
      <vt:lpstr>mit Anteilen Kommunizieren (George Fraser, kathy Martin )</vt:lpstr>
      <vt:lpstr>Innere Konferenz</vt:lpstr>
      <vt:lpstr>  Instruktion für die Innere Konferenz (George Frazier) </vt:lpstr>
      <vt:lpstr>Innere Konferenz</vt:lpstr>
      <vt:lpstr>Begegnungsstätte</vt:lpstr>
      <vt:lpstr>Begegnungsstätte</vt:lpstr>
      <vt:lpstr>Begegnungsstätte</vt:lpstr>
      <vt:lpstr>Wie mit “Anteilen” arbeiten</vt:lpstr>
      <vt:lpstr>Wichtig:</vt:lpstr>
      <vt:lpstr>mit “Anteilen” arbeiten</vt:lpstr>
      <vt:lpstr>Die Frage des Nutzens (Kathy Martin/Jim Knipe)</vt:lpstr>
      <vt:lpstr>Die Funktion/Den Nutzen verstehen erhöht das Mitgefühl</vt:lpstr>
      <vt:lpstr>Entwicklung von Mitgefühl</vt:lpstr>
      <vt:lpstr>Zeitliche Orientierung</vt:lpstr>
      <vt:lpstr>Zeitliche Orientierung</vt:lpstr>
      <vt:lpstr>Zeitliche Orientierung</vt:lpstr>
      <vt:lpstr>Der Einsatz von Augen-bewegungen (ABW) in der Vorbereitungsphase</vt:lpstr>
      <vt:lpstr>Umgang mit Täter-Nachahmern</vt:lpstr>
      <vt:lpstr>Mit feindseligen und täter-Imitierenden Anteilen Arbeiten</vt:lpstr>
      <vt:lpstr>ANP unterstützen bei maladaptiven Reaktionen bzgl. der inneren Kommunikation Mit Täter-imitierenden Anteilen</vt:lpstr>
      <vt:lpstr>Phobien bzgl. Täter-Imitierenden Anteilen Überwinden</vt:lpstr>
      <vt:lpstr>Die Sprache des Täters (I) </vt:lpstr>
      <vt:lpstr>Die Sprache des Täters (II) </vt:lpstr>
      <vt:lpstr>Mit Täter-Imitierenden Anteilen Arbeiten</vt:lpstr>
      <vt:lpstr>Neugier</vt:lpstr>
      <vt:lpstr>Verständnis Entwickeln</vt:lpstr>
      <vt:lpstr>Kooperation </vt:lpstr>
      <vt:lpstr>Mit Beschützenden Anteilen Arbeiten: Empathie</vt:lpstr>
      <vt:lpstr>Phasenorientierte Behandlung Phase 2: Prozessieren von Erinnerungen: Planung</vt:lpstr>
      <vt:lpstr>Arne Hoffman’s 4 tests  für die Arbeit mit Erinnerungen</vt:lpstr>
      <vt:lpstr>Unterschiedliche Fokussierungsstrategien</vt:lpstr>
      <vt:lpstr>Die Erinnerung explorieren</vt:lpstr>
      <vt:lpstr>Fraktioniertes Prozessieren</vt:lpstr>
      <vt:lpstr>Welche Anteile sollten zu Beginn dabei sein?</vt:lpstr>
      <vt:lpstr>Welche Anteile sollten mitmachen, welche nicht?</vt:lpstr>
      <vt:lpstr> Sicherheitsplan</vt:lpstr>
      <vt:lpstr>Phasenorientierte Behandlung Phase 2: Reprozessieren (EMDR Phasen 4-7)  </vt:lpstr>
      <vt:lpstr> EMDR Bewertungs phase  (EMDR Phase 3) Ueberlegungen</vt:lpstr>
      <vt:lpstr>EMDR Phase 4 Desensitisieren</vt:lpstr>
      <vt:lpstr> EMDR Reprozessieren</vt:lpstr>
      <vt:lpstr>Den Klienten im window of tolerance behalten</vt:lpstr>
      <vt:lpstr>Halten Sie den Klienten Im Toleranzfenster</vt:lpstr>
      <vt:lpstr>Halten Sie den Klienten im window of tolerance</vt:lpstr>
      <vt:lpstr>Kognitives Einweben</vt:lpstr>
      <vt:lpstr>Desensitisierung:  Vorläufiger Abschluss</vt:lpstr>
      <vt:lpstr>EMDR Phase 5:  Verankerung</vt:lpstr>
      <vt:lpstr> EMDR Phase 6: körpertest</vt:lpstr>
      <vt:lpstr>EMDR phase 7: Abschluss</vt:lpstr>
      <vt:lpstr>Abschluss: Containment zwischen den Sitzungen </vt:lpstr>
      <vt:lpstr>Phase 8: Re-evaluation</vt:lpstr>
      <vt:lpstr>Fasenorientierte Behandlung Fase 3:  Persönlichkeits (Re)integration und (Re)habilitation</vt:lpstr>
      <vt:lpstr> Fase 3: Ziele</vt:lpstr>
      <vt:lpstr> ziele</vt:lpstr>
      <vt:lpstr>Fortsetzung der Verarbeitung von Erinnerungen mit EMDR zwecks Realisation</vt:lpstr>
      <vt:lpstr>Realisation und Synthese</vt:lpstr>
      <vt:lpstr>Realisation und Synthese</vt:lpstr>
      <vt:lpstr>Stufenweise Anzeichen der Personi-fikation und Praesentifikation (1)</vt:lpstr>
      <vt:lpstr>Stufenweise Anzeichen der Personi-fikation und Praesentification (2)</vt:lpstr>
      <vt:lpstr>Die Phobien vor normalem Leben ueberwinden </vt:lpstr>
      <vt:lpstr>Paare und Familie</vt:lpstr>
      <vt:lpstr>Sexualitaet</vt:lpstr>
      <vt:lpstr>Vergnügen und FReude</vt:lpstr>
      <vt:lpstr>Wege zur GesamtIntegration (Kluft, 1993)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Dissociative Table Technique</dc:title>
  <dc:creator>Roger</dc:creator>
  <cp:lastModifiedBy>EMDR</cp:lastModifiedBy>
  <cp:revision>416</cp:revision>
  <dcterms:created xsi:type="dcterms:W3CDTF">2011-06-03T11:13:46Z</dcterms:created>
  <dcterms:modified xsi:type="dcterms:W3CDTF">2018-09-06T06:21:37Z</dcterms:modified>
</cp:coreProperties>
</file>